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8"/>
  </p:notesMasterIdLst>
  <p:handoutMasterIdLst>
    <p:handoutMasterId r:id="rId69"/>
  </p:handoutMasterIdLst>
  <p:sldIdLst>
    <p:sldId id="256" r:id="rId5"/>
    <p:sldId id="1161" r:id="rId6"/>
    <p:sldId id="1296" r:id="rId7"/>
    <p:sldId id="1150" r:id="rId8"/>
    <p:sldId id="1162" r:id="rId9"/>
    <p:sldId id="1273" r:id="rId10"/>
    <p:sldId id="586" r:id="rId11"/>
    <p:sldId id="1136" r:id="rId12"/>
    <p:sldId id="1293" r:id="rId13"/>
    <p:sldId id="1297" r:id="rId14"/>
    <p:sldId id="1298" r:id="rId15"/>
    <p:sldId id="1301" r:id="rId16"/>
    <p:sldId id="1302" r:id="rId17"/>
    <p:sldId id="1299" r:id="rId18"/>
    <p:sldId id="1300" r:id="rId19"/>
    <p:sldId id="1229" r:id="rId20"/>
    <p:sldId id="1305" r:id="rId21"/>
    <p:sldId id="1278" r:id="rId22"/>
    <p:sldId id="1279" r:id="rId23"/>
    <p:sldId id="657" r:id="rId24"/>
    <p:sldId id="623" r:id="rId25"/>
    <p:sldId id="1303" r:id="rId26"/>
    <p:sldId id="1276" r:id="rId27"/>
    <p:sldId id="1283" r:id="rId28"/>
    <p:sldId id="1280" r:id="rId29"/>
    <p:sldId id="624" r:id="rId30"/>
    <p:sldId id="582" r:id="rId31"/>
    <p:sldId id="597" r:id="rId32"/>
    <p:sldId id="625" r:id="rId33"/>
    <p:sldId id="602" r:id="rId34"/>
    <p:sldId id="626" r:id="rId35"/>
    <p:sldId id="1282" r:id="rId36"/>
    <p:sldId id="587" r:id="rId37"/>
    <p:sldId id="1275" r:id="rId38"/>
    <p:sldId id="603" r:id="rId39"/>
    <p:sldId id="591" r:id="rId40"/>
    <p:sldId id="604" r:id="rId41"/>
    <p:sldId id="606" r:id="rId42"/>
    <p:sldId id="579" r:id="rId43"/>
    <p:sldId id="629" r:id="rId44"/>
    <p:sldId id="610" r:id="rId45"/>
    <p:sldId id="607" r:id="rId46"/>
    <p:sldId id="1284" r:id="rId47"/>
    <p:sldId id="1285" r:id="rId48"/>
    <p:sldId id="630" r:id="rId49"/>
    <p:sldId id="1288" r:id="rId50"/>
    <p:sldId id="613" r:id="rId51"/>
    <p:sldId id="600" r:id="rId52"/>
    <p:sldId id="595" r:id="rId53"/>
    <p:sldId id="632" r:id="rId54"/>
    <p:sldId id="1286" r:id="rId55"/>
    <p:sldId id="1287" r:id="rId56"/>
    <p:sldId id="633" r:id="rId57"/>
    <p:sldId id="634" r:id="rId58"/>
    <p:sldId id="618" r:id="rId59"/>
    <p:sldId id="635" r:id="rId60"/>
    <p:sldId id="649" r:id="rId61"/>
    <p:sldId id="636" r:id="rId62"/>
    <p:sldId id="1289" r:id="rId63"/>
    <p:sldId id="637" r:id="rId64"/>
    <p:sldId id="598" r:id="rId65"/>
    <p:sldId id="599" r:id="rId66"/>
    <p:sldId id="660" r:id="rId67"/>
  </p:sldIdLst>
  <p:sldSz cx="12192000" cy="6858000"/>
  <p:notesSz cx="6888163" cy="10020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133C"/>
    <a:srgbClr val="66CCFF"/>
    <a:srgbClr val="FF9F9F"/>
    <a:srgbClr val="C5C7F1"/>
    <a:srgbClr val="FCF4DC"/>
    <a:srgbClr val="CCFFFF"/>
    <a:srgbClr val="7883D2"/>
    <a:srgbClr val="A1A4E9"/>
    <a:srgbClr val="DEA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CAC8E-A512-4A4E-B874-6120FDE84E17}" v="2" dt="2023-02-26T23:45:49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374" autoAdjust="0"/>
  </p:normalViewPr>
  <p:slideViewPr>
    <p:cSldViewPr>
      <p:cViewPr varScale="1">
        <p:scale>
          <a:sx n="83" d="100"/>
          <a:sy n="83" d="100"/>
        </p:scale>
        <p:origin x="778" y="48"/>
      </p:cViewPr>
      <p:guideLst>
        <p:guide orient="horz" pos="981"/>
        <p:guide pos="7287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Galica" userId="51fb208b-dfea-4973-8071-1390019623a1" providerId="ADAL" clId="{CB4CAC8E-A512-4A4E-B874-6120FDE84E17}"/>
    <pc:docChg chg="custSel addSld delSld modSld">
      <pc:chgData name="Natalia Galica" userId="51fb208b-dfea-4973-8071-1390019623a1" providerId="ADAL" clId="{CB4CAC8E-A512-4A4E-B874-6120FDE84E17}" dt="2023-02-26T23:50:07.606" v="421" actId="20577"/>
      <pc:docMkLst>
        <pc:docMk/>
      </pc:docMkLst>
      <pc:sldChg chg="modSp mod">
        <pc:chgData name="Natalia Galica" userId="51fb208b-dfea-4973-8071-1390019623a1" providerId="ADAL" clId="{CB4CAC8E-A512-4A4E-B874-6120FDE84E17}" dt="2023-02-26T23:50:07.606" v="421" actId="20577"/>
        <pc:sldMkLst>
          <pc:docMk/>
          <pc:sldMk cId="0" sldId="256"/>
        </pc:sldMkLst>
        <pc:spChg chg="mod">
          <ac:chgData name="Natalia Galica" userId="51fb208b-dfea-4973-8071-1390019623a1" providerId="ADAL" clId="{CB4CAC8E-A512-4A4E-B874-6120FDE84E17}" dt="2023-02-26T23:49:40.297" v="408" actId="6549"/>
          <ac:spMkLst>
            <pc:docMk/>
            <pc:sldMk cId="0" sldId="256"/>
            <ac:spMk id="2" creationId="{B639BFDD-4C4D-55FA-00E3-2D986EC509F5}"/>
          </ac:spMkLst>
        </pc:spChg>
        <pc:spChg chg="mod">
          <ac:chgData name="Natalia Galica" userId="51fb208b-dfea-4973-8071-1390019623a1" providerId="ADAL" clId="{CB4CAC8E-A512-4A4E-B874-6120FDE84E17}" dt="2023-02-26T23:50:07.606" v="421" actId="20577"/>
          <ac:spMkLst>
            <pc:docMk/>
            <pc:sldMk cId="0" sldId="256"/>
            <ac:spMk id="4" creationId="{ED6B3D55-EAC6-F66C-DE67-FE4ADD1F4830}"/>
          </ac:spMkLst>
        </pc:spChg>
      </pc:sldChg>
      <pc:sldChg chg="modSp mod">
        <pc:chgData name="Natalia Galica" userId="51fb208b-dfea-4973-8071-1390019623a1" providerId="ADAL" clId="{CB4CAC8E-A512-4A4E-B874-6120FDE84E17}" dt="2023-02-26T23:32:47.586" v="174" actId="6549"/>
        <pc:sldMkLst>
          <pc:docMk/>
          <pc:sldMk cId="2948606201" sldId="579"/>
        </pc:sldMkLst>
        <pc:spChg chg="mod">
          <ac:chgData name="Natalia Galica" userId="51fb208b-dfea-4973-8071-1390019623a1" providerId="ADAL" clId="{CB4CAC8E-A512-4A4E-B874-6120FDE84E17}" dt="2023-02-26T23:32:47.586" v="174" actId="6549"/>
          <ac:spMkLst>
            <pc:docMk/>
            <pc:sldMk cId="2948606201" sldId="579"/>
            <ac:spMk id="2" creationId="{61939EE7-D81E-425F-9153-ECF8DEEF57D2}"/>
          </ac:spMkLst>
        </pc:spChg>
      </pc:sldChg>
      <pc:sldChg chg="modSp del mod">
        <pc:chgData name="Natalia Galica" userId="51fb208b-dfea-4973-8071-1390019623a1" providerId="ADAL" clId="{CB4CAC8E-A512-4A4E-B874-6120FDE84E17}" dt="2023-02-26T23:25:39.940" v="16" actId="2696"/>
        <pc:sldMkLst>
          <pc:docMk/>
          <pc:sldMk cId="1188990712" sldId="586"/>
        </pc:sldMkLst>
        <pc:spChg chg="mod">
          <ac:chgData name="Natalia Galica" userId="51fb208b-dfea-4973-8071-1390019623a1" providerId="ADAL" clId="{CB4CAC8E-A512-4A4E-B874-6120FDE84E17}" dt="2023-02-26T23:25:28.226" v="15" actId="20577"/>
          <ac:spMkLst>
            <pc:docMk/>
            <pc:sldMk cId="1188990712" sldId="586"/>
            <ac:spMk id="7" creationId="{08005060-8FAE-4B5A-AC8D-C1AE018DB4B3}"/>
          </ac:spMkLst>
        </pc:spChg>
      </pc:sldChg>
      <pc:sldChg chg="modSp add mod">
        <pc:chgData name="Natalia Galica" userId="51fb208b-dfea-4973-8071-1390019623a1" providerId="ADAL" clId="{CB4CAC8E-A512-4A4E-B874-6120FDE84E17}" dt="2023-02-26T23:30:39.253" v="172" actId="207"/>
        <pc:sldMkLst>
          <pc:docMk/>
          <pc:sldMk cId="3108797682" sldId="586"/>
        </pc:sldMkLst>
        <pc:spChg chg="mod">
          <ac:chgData name="Natalia Galica" userId="51fb208b-dfea-4973-8071-1390019623a1" providerId="ADAL" clId="{CB4CAC8E-A512-4A4E-B874-6120FDE84E17}" dt="2023-02-26T23:30:06.021" v="156" actId="20577"/>
          <ac:spMkLst>
            <pc:docMk/>
            <pc:sldMk cId="3108797682" sldId="586"/>
            <ac:spMk id="3" creationId="{2BB9FAAB-8523-4C70-8ED4-6F1D89CF18DA}"/>
          </ac:spMkLst>
        </pc:spChg>
        <pc:spChg chg="mod">
          <ac:chgData name="Natalia Galica" userId="51fb208b-dfea-4973-8071-1390019623a1" providerId="ADAL" clId="{CB4CAC8E-A512-4A4E-B874-6120FDE84E17}" dt="2023-02-26T23:30:39.253" v="172" actId="207"/>
          <ac:spMkLst>
            <pc:docMk/>
            <pc:sldMk cId="3108797682" sldId="586"/>
            <ac:spMk id="7" creationId="{08005060-8FAE-4B5A-AC8D-C1AE018DB4B3}"/>
          </ac:spMkLst>
        </pc:spChg>
      </pc:sldChg>
      <pc:sldChg chg="addSp modSp mod">
        <pc:chgData name="Natalia Galica" userId="51fb208b-dfea-4973-8071-1390019623a1" providerId="ADAL" clId="{CB4CAC8E-A512-4A4E-B874-6120FDE84E17}" dt="2023-02-26T23:46:00.372" v="178" actId="14100"/>
        <pc:sldMkLst>
          <pc:docMk/>
          <pc:sldMk cId="290812481" sldId="660"/>
        </pc:sldMkLst>
        <pc:picChg chg="add mod">
          <ac:chgData name="Natalia Galica" userId="51fb208b-dfea-4973-8071-1390019623a1" providerId="ADAL" clId="{CB4CAC8E-A512-4A4E-B874-6120FDE84E17}" dt="2023-02-26T23:46:00.372" v="178" actId="14100"/>
          <ac:picMkLst>
            <pc:docMk/>
            <pc:sldMk cId="290812481" sldId="660"/>
            <ac:picMk id="3" creationId="{2EDA4B4C-76B6-2A85-49DA-4E4A50631B60}"/>
          </ac:picMkLst>
        </pc:picChg>
      </pc:sldChg>
      <pc:sldChg chg="delSp mod">
        <pc:chgData name="Natalia Galica" userId="51fb208b-dfea-4973-8071-1390019623a1" providerId="ADAL" clId="{CB4CAC8E-A512-4A4E-B874-6120FDE84E17}" dt="2023-02-26T23:24:23.192" v="0" actId="478"/>
        <pc:sldMkLst>
          <pc:docMk/>
          <pc:sldMk cId="551895327" sldId="1279"/>
        </pc:sldMkLst>
        <pc:spChg chg="del">
          <ac:chgData name="Natalia Galica" userId="51fb208b-dfea-4973-8071-1390019623a1" providerId="ADAL" clId="{CB4CAC8E-A512-4A4E-B874-6120FDE84E17}" dt="2023-02-26T23:24:23.192" v="0" actId="478"/>
          <ac:spMkLst>
            <pc:docMk/>
            <pc:sldMk cId="551895327" sldId="1279"/>
            <ac:spMk id="9" creationId="{3870503A-E153-1AF6-95B1-BF0D7BE106BC}"/>
          </ac:spMkLst>
        </pc:spChg>
      </pc:sldChg>
      <pc:sldChg chg="new del">
        <pc:chgData name="Natalia Galica" userId="51fb208b-dfea-4973-8071-1390019623a1" providerId="ADAL" clId="{CB4CAC8E-A512-4A4E-B874-6120FDE84E17}" dt="2023-02-26T23:26:08.081" v="19" actId="47"/>
        <pc:sldMkLst>
          <pc:docMk/>
          <pc:sldMk cId="2139147871" sldId="1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049" y="0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4DD989-B260-4034-B4DC-558CA541F1C8}" type="datetimeFigureOut">
              <a:rPr lang="pl-PL"/>
              <a:pPr>
                <a:defRPr/>
              </a:pPr>
              <a:t>03.03.2023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7363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049" y="9517363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8D8F5E-8572-4124-95CC-A6F5523D55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60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31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0,'0'1,"1"0,-1 0,0 0,0 0,1-1,-1 1,1 0,-1 0,1 0,-1-1,1 1,-1 0,1-1,0 1,-1 0,1-1,0 1,0-1,-1 1,1-1,0 0,0 1,0-1,0 0,-1 1,1-1,2 0,30 6,-23-5,414 35,5-35,-18 0,-338 3,102 19,70 29,-98-20,-145-31,252 48,-173-38,93 3,-79-16,34 2,31 25,-66-19,138-9,38-42,-222 35,-13 1,-9-1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04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0 320,'17'-1,"-1"-1,1 0,16-5,15-3,245-37,-223 35,-6 1,70-3,-37 13,-48 1,-1-1,64-11,-35 1,1 3,114 4,-165 2,-1 0,1-2,38-11,-33 7,-7 2,44-20,-48 18,0 0,0 1,24-4,55-7,197-8,126 28,-379-4,76-14,-71 7,56-1,379 9,-229 3,302-2,-510 2,0 3,48 10,-30-4,98 27,-78-17,-52-15,-21-4,-1 0,0 0,14 6,-22-7,0 0,0 1,0-1,0 1,-1 0,1 0,0 0,-1 0,0 0,1 1,-1-1,0 1,0-1,0 1,2 5,4 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11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0 248,'996'0,"-377"-47,-454 29,193-40,-227 33,184-7,-143 19,259-10,3 25,-147 0,78-2,-334 2,-1 1,36 8,12 1,113 22,16 2,60-23,0-1,-97 5,325 20,246-36,-354-3,669 2,-1014-2,65-12,10-1,8 11,-60 4,88-14,-62 2,101 0,96 13,-105 1,-78 0,123-5,-80-19,-91 12,9-4,27-3,30-1,80-6,40 24,33-1,-124-16,39 0,-123 17,-39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19.5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0 355,'485'27,"-401"-20,211 25,-126-11,221 0,-335-22,-1 2,67 11,731 112,-650-91,-116-17,172 11,390-29,-560-2,1-4,96-21,65-12,226-47,-257 33,-179 47,45-4,-55 10,0-3,0 0,46-15,-40 9,0 2,0 1,1 2,0 2,45 0,-39 1,7-2,91-23,23-2,-100 19,-1-2,0-2,66-27,-21 7,-68 25,0 2,68-5,-81 11,147-29,-118 18,83-7,-94 18,101-13,12-10,1 7,203 3,705 18,-819 14,-30-1,592-13,-420-5,399 2,-764 1,-1 1,0 1,-1 1,39 11,-16 0,58 28,-91-37,0-2,27 6,-28-7,-1-1,1 2,-1 0,20 9,-18-5,1-1,0-1,0 0,0-1,1 0,0-1,0-1,20 3,-26-6,1 1,1 0,18 4,-27-4,-1-1,1 0,-1 1,1-1,-1 1,1-1,-1 1,1 0,-1-1,0 1,1 0,-1 0,0 0,0 0,0 0,0 1,0-1,0 0,0 0,0 1,0-1,0 0,-1 1,1-1,-1 1,1 2,-1-3,0 0,0 0,0 0,0 0,-1 0,1 0,0 0,-1 0,1 0,-1 0,1-1,-1 1,0 0,1 0,-1 0,0-1,1 1,-1 0,0-1,0 1,0-1,0 1,1-1,-1 1,0-1,0 1,-2-1,-29 8,-28-2,-1-2,-78-6,44-1,-2536 0,1411 5,800-24,49 9,53 6,66-9,-250-26,-13-3,347 48,-93-4,137-15,-9 0,-270 13,208 5,142-2,-102 2,124 0,0 2,1 1,-31 9,19-2,0-2,-1-1,0-3,-71 3,99-8,-1 0,1 2,-1 0,1 1,0 0,1 1,-25 12,37-16,-36 12,-67 16,-7 2,70-16,15-4,0-2,0-1,-1-1,-54 6,6-10,-78 7,94-1,-76 12,-206 6,54-15,-121 12,-5-24,165-2,224 1,0-1,-1-1,1-1,0-1,1-1,-47-19,25 9,25 9,-32-15,35 12,-1 2,0 1,0 0,-1 1,0 1,0 1,-1 1,-31-1,21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24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0,'1796'0,"-1741"3,73 12,25 2,-78-15,-38-2,0 1,65 12,-50-4,0-2,59 1,108-9,-88-1,205 2,-331-1,1 1,-1 0,0 0,1 1,-1-1,0 1,1 0,-1 0,0 1,0 0,0 0,0 0,0 0,6 5,3 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2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39,'2429'0,"-2406"-1,1-2,-1 0,27-8,-23 5,46-5,258 8,-170 5,-56-2,-75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34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37,'827'0,"-789"-2,73-13,17-1,322 13,-230 5,618-2,-808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7:50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33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0 186,'423'-17,"470"-29,-733 48,271-3,-238-13,-23 1,0-3,57-2,-208 17,-1-1,1 0,23-8,-20 5,40-4,38 7,-64 3,0-2,66-10,-58 3,1 2,80 0,-99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35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61,'202'0,"230"-1,-198-15,17 1,-32 0,-22 2,-69 15,186 26,97 4,19-35,-398 1,0-2,0-1,0-1,52-19,-58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39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1 156,'12'1,"1"1,-1-1,0 2,0 0,13 5,20 5,467 84,-97-54,-354-38,475 3,-213-39,-103 7,188 17,-276 8,-32 4,115 20,-85-8,441 67,-383-54,-23-5,302 6,-429-31,93-6,-114 4,0 0,1-2,-2 0,1-2,24-10,45-32,-62 33,2 1,38-17,-39 23,0 1,1 1,33-4,78 0,-94 8,-21-1,0 0,-1-2,0 0,24-10,42-10,-1 8,-11 0,111-9,-14 4,-115 13,-41 6,-1 0,0-1,1-1,-2 0,1-1,-1-1,1 0,-2-1,14-10,-1 0,49-26,-64 39,0 0,1 1,0 0,-1 1,1 0,0 1,20-1,27 3,-33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43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1,'16'0,"25"0,22 5,16 7,20 7,14 5,4-1,-18-5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4T13:18:45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1640 399,'179'1,"200"-3,-207-18,-94 9,16-6,-41 6,85-26,-67 15,-48 16,0-2,-1 0,0-1,0-2,-1 0,37-26,-47 29,1 0,1 1,-1 1,21-7,-19 7,0 0,25-14,-39 19,0 1,1 0,-1 0,0 0,0 0,1 0,-1 0,0 0,0 0,0 0,1-1,-1 1,0 0,0 0,0 0,1 0,-1-1,0 1,0 0,0 0,0-1,1 1,-1 0,0 0,0 0,0-1,0 1,0 0,0-1,0 1,0 0,0 0,0-1,0 1,0 0,0 0,0-1,0 1,0 0,0 0,0-1,0 1,0 0,-1 0,1-1,0 1,0 0,0 0,0 0,0-1,-1 1,1 0,0 0,0 0,0 0,-1-1,1 1,0 0,0 0,-1 0,1 0,0 0,0 0,-1 0,1 0,0 0,0 0,-1 0,-25-5,-260-6,119 8,88 0,-447-12,3 28,-190 0,275-62,109 7,288 40,29 3,11 2,23 4,192 31,-18-3,104 32,263 46,-561-113,254 33,1-21,121-15,-250 4,-113-2,0 0,-1-1,1-1,0 0,-1-1,1-1,-1 0,0-1,-1 0,16-10,13-12,64-53,-94 71,103-95,-94 90,-1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6:44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0 390,'1172'0,"-1110"-3,113-21,-64 6,30 0,500-86,-585 90,5 1,0-3,107-44,-132 43,1 1,1 2,51-11,-14 14,-47 8,41-9,-36 5,0 1,0 2,59 0,-61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6:55.4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67 194,'31'-8,"0"1,37-3,-16 2,296-25,6 28,-296 3,87-15,-48 4,116-14,-38 4,225-2,311 27,-691-3,36-7,-37 5,-1 0,34 0,-16 7,1 2,-1 1,0 2,46 17,-30-9,52 16,332 88,-226-71,-187-45,16 4,2-2,71 3,84-11,-92-1,779 0,-477 3,-378-3,0 0,40-10,20-3,-57 11,37-11,-42 9,1 0,33-2,0 7,-42 2,-1-1,1-1,-1 0,1-2,29-7,-35 4,-12 5,0 1,0 0,0 0,0 0,0 0,0 0,1-1,-1 1,0 0,0 0,0 0,0 0,0-1,0 1,-1 0,1 0,0 0,0 0,0 0,0-1,0 1,0 0,0 0,0 0,0 0,0 0,0-1,0 1,-1 0,1 0,0 0,0 0,0 0,0 0,0 0,0 0,-1 0,1 0,0-1,0 1,-25-5,-281-2,192 9,-1273-1,1365 0,0 2,1 0,-28 8,24-5,-48 5,49-8,0 1,-23 7,20-5,-30 4,-134 25,30-4,88-24,-96-4,98-3,-106 11,-133 33,199-33,-202-8,161-5,101 2,7-2,0 3,0 1,-54 11,47-3,-1-3,-60 1,-106-9,93-1,-387 2,484-1,0-1,0-2,-46-11,-80-33,115 35,-4-1,0 1,-1 2,-1 2,-72-5,-138 14,108 2,117-2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1:16:59.7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0 249,'111'1,"135"-3,-176-1,103-20,-147 18,397-69,-339 61,52-6,-96 14,0-2,69-21,-41 10,-35 12,0 1,0 2,1 1,45 4,-39-1,1-1,54-8,-15-5,152-5,-135 17,122 5,-198-1,-1 1,0 1,0 1,20 9,-14-6,39 10,-35-13,-1 2,1 1,-2 1,0 2,39 21,-40-18,-19-12,-1 1,1 1,-1-1,0 1,0 0,9 9,-10-8,1 0,0 0,1-1,-1 0,1 0,0-1,0 0,0 0,11 2,12 3,37 6,-61-14,40 6,0-3,72-2,-88-3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049" y="0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20FB90-69F7-49D9-88B8-B4A7AC18B4DD}" type="datetimeFigureOut">
              <a:rPr lang="pl-PL"/>
              <a:pPr>
                <a:defRPr/>
              </a:pPr>
              <a:t>03.03.2023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6" tIns="46339" rIns="92676" bIns="4633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9458" y="4760284"/>
            <a:ext cx="5509248" cy="4508815"/>
          </a:xfrm>
          <a:prstGeom prst="rect">
            <a:avLst/>
          </a:prstGeom>
        </p:spPr>
        <p:txBody>
          <a:bodyPr vert="horz" lIns="92676" tIns="46339" rIns="92676" bIns="46339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7363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049" y="9517363"/>
            <a:ext cx="2985512" cy="501336"/>
          </a:xfrm>
          <a:prstGeom prst="rect">
            <a:avLst/>
          </a:prstGeom>
        </p:spPr>
        <p:txBody>
          <a:bodyPr vert="horz" lIns="92676" tIns="46339" rIns="92676" bIns="463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72F8F8-E82E-4E44-AA10-FB8AE898A0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https://www.cos.io/about/news/new-measure-rates-quality-research-journals-policies-promote-transparency-and-reproducibility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2F8F8-E82E-4E44-AA10-FB8AE898A0B8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0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2F8F8-E82E-4E44-AA10-FB8AE898A0B8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01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Dane obserwacyjne (</a:t>
            </a:r>
            <a:r>
              <a:rPr lang="pl-PL" dirty="0" err="1"/>
              <a:t>Observational</a:t>
            </a:r>
            <a:r>
              <a:rPr lang="pl-PL" dirty="0"/>
              <a:t> Data) Dane przechwytywane w czasie rzeczywistym, nie można ich „odzyskać”, często nazywane „</a:t>
            </a:r>
            <a:r>
              <a:rPr lang="pl-PL" dirty="0" err="1"/>
              <a:t>unique</a:t>
            </a:r>
            <a:r>
              <a:rPr lang="pl-PL" dirty="0"/>
              <a:t> data”. Przykłady: odczyty czujników, dane telemetryczne, wyniki ankiet, obrazy, obserwacje. • Dane eksperymentalne (</a:t>
            </a:r>
            <a:r>
              <a:rPr lang="pl-PL" dirty="0" err="1"/>
              <a:t>Experimental</a:t>
            </a:r>
            <a:r>
              <a:rPr lang="pl-PL" dirty="0"/>
              <a:t> Data) Dane ze sprzętu laboratoryjnego uzyskiwane w kontrolowanych warunkach, często powtarzalne, ale bardzo kosztowne. Przykłady: sekwencje genów, </a:t>
            </a:r>
            <a:r>
              <a:rPr lang="pl-PL" dirty="0" err="1"/>
              <a:t>chromatogramy</a:t>
            </a:r>
            <a:r>
              <a:rPr lang="pl-PL" dirty="0"/>
              <a:t>, odczyty pola magnetycznego, spektroskopia. • Dane symulacji (</a:t>
            </a:r>
            <a:r>
              <a:rPr lang="pl-PL" dirty="0" err="1"/>
              <a:t>Simulation</a:t>
            </a:r>
            <a:r>
              <a:rPr lang="pl-PL" dirty="0"/>
              <a:t> Data) Dane generowane modeli testowych badających rzeczywiste lub teoretyczne systemy. Modele i metadane wejściowe najczęściej są tu ważniejsze niż dane wyjściowe. Przykłady: modele klimatyczne, modele ekonomiczne, systemy inżynieryjne.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2F8F8-E82E-4E44-AA10-FB8AE898A0B8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93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6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184900"/>
            <a:ext cx="652991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7435" y="2764534"/>
            <a:ext cx="10270165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007533" y="5517232"/>
            <a:ext cx="10272184" cy="4318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baseline="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37406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8801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453188"/>
            <a:ext cx="451273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7488" y="72000"/>
            <a:ext cx="10094912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endParaRPr lang="pl-PL" dirty="0"/>
          </a:p>
        </p:txBody>
      </p:sp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09600" y="1556792"/>
            <a:ext cx="10959008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rgbClr val="DB133C"/>
              </a:buClr>
              <a:buFont typeface="+mj-lt"/>
              <a:buAutoNum type="arabicPeriod"/>
              <a:defRPr sz="2800">
                <a:solidFill>
                  <a:srgbClr val="58585A"/>
                </a:solidFill>
              </a:defRPr>
            </a:lvl1pPr>
            <a:lvl2pPr marL="914400" indent="-376238">
              <a:buClr>
                <a:srgbClr val="DB133C"/>
              </a:buClr>
              <a:buFont typeface="Wingdings" pitchFamily="2" charset="2"/>
              <a:buChar char="§"/>
              <a:tabLst>
                <a:tab pos="985838" algn="l"/>
              </a:tabLst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4"/>
          </p:nvPr>
        </p:nvSpPr>
        <p:spPr>
          <a:xfrm>
            <a:off x="11760200" y="6453189"/>
            <a:ext cx="431800" cy="295275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17A953-EEDF-4471-87F8-06E39169CDF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stopki 7"/>
          <p:cNvSpPr>
            <a:spLocks noGrp="1"/>
          </p:cNvSpPr>
          <p:nvPr>
            <p:ph type="ftr" sz="quarter" idx="15"/>
          </p:nvPr>
        </p:nvSpPr>
        <p:spPr>
          <a:xfrm>
            <a:off x="7251701" y="6453189"/>
            <a:ext cx="4315884" cy="2889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Jagiellonian Lecture</a:t>
            </a:r>
          </a:p>
        </p:txBody>
      </p:sp>
    </p:spTree>
    <p:extLst>
      <p:ext uri="{BB962C8B-B14F-4D97-AF65-F5344CB8AC3E}">
        <p14:creationId xmlns:p14="http://schemas.microsoft.com/office/powerpoint/2010/main" val="25981474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8801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453188"/>
            <a:ext cx="451273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7488" y="72000"/>
            <a:ext cx="10094912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09600" y="1556792"/>
            <a:ext cx="10959008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4"/>
          </p:nvPr>
        </p:nvSpPr>
        <p:spPr>
          <a:xfrm>
            <a:off x="11760200" y="6453189"/>
            <a:ext cx="431800" cy="295275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D54B1A-2644-4135-82C8-A12C4A1B91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stopki 7"/>
          <p:cNvSpPr>
            <a:spLocks noGrp="1"/>
          </p:cNvSpPr>
          <p:nvPr>
            <p:ph type="ftr" sz="quarter" idx="15"/>
          </p:nvPr>
        </p:nvSpPr>
        <p:spPr>
          <a:xfrm>
            <a:off x="7251701" y="6453189"/>
            <a:ext cx="4315884" cy="2889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Jagiellonian Lecture</a:t>
            </a:r>
          </a:p>
        </p:txBody>
      </p:sp>
    </p:spTree>
    <p:extLst>
      <p:ext uri="{BB962C8B-B14F-4D97-AF65-F5344CB8AC3E}">
        <p14:creationId xmlns:p14="http://schemas.microsoft.com/office/powerpoint/2010/main" val="546517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8801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453188"/>
            <a:ext cx="451273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7488" y="72000"/>
            <a:ext cx="10094912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4"/>
          </p:nvPr>
        </p:nvSpPr>
        <p:spPr>
          <a:xfrm>
            <a:off x="609600" y="1556792"/>
            <a:ext cx="5390389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5"/>
          </p:nvPr>
        </p:nvSpPr>
        <p:spPr>
          <a:xfrm>
            <a:off x="6192011" y="1556792"/>
            <a:ext cx="5390389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6"/>
          </p:nvPr>
        </p:nvSpPr>
        <p:spPr>
          <a:xfrm>
            <a:off x="11760200" y="6453189"/>
            <a:ext cx="431800" cy="295275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58B902-A093-455B-8E80-95DDA4D6337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7"/>
          </p:nvPr>
        </p:nvSpPr>
        <p:spPr>
          <a:xfrm>
            <a:off x="7251701" y="6453189"/>
            <a:ext cx="4315884" cy="2889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Jagiellonian Lecture</a:t>
            </a:r>
          </a:p>
        </p:txBody>
      </p:sp>
    </p:spTree>
    <p:extLst>
      <p:ext uri="{BB962C8B-B14F-4D97-AF65-F5344CB8AC3E}">
        <p14:creationId xmlns:p14="http://schemas.microsoft.com/office/powerpoint/2010/main" val="18415306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8801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453188"/>
            <a:ext cx="451273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87488" y="1402432"/>
            <a:ext cx="9217024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858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517232"/>
            <a:ext cx="7315200" cy="654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58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487488" y="72000"/>
            <a:ext cx="10094912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1760200" y="6453189"/>
            <a:ext cx="431800" cy="295275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0C6681-B9B6-41BE-BDF7-41D71163C63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7251701" y="6453189"/>
            <a:ext cx="4315884" cy="2889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Jagiellonian Lecture</a:t>
            </a:r>
          </a:p>
        </p:txBody>
      </p:sp>
    </p:spTree>
    <p:extLst>
      <p:ext uri="{BB962C8B-B14F-4D97-AF65-F5344CB8AC3E}">
        <p14:creationId xmlns:p14="http://schemas.microsoft.com/office/powerpoint/2010/main" val="3227244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6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184900"/>
            <a:ext cx="652991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1007435" y="2764534"/>
            <a:ext cx="10270165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8042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ff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5C006D8-69DE-8D4A-8B7D-5C6527E1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273" y="1144734"/>
            <a:ext cx="8063831" cy="743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35" b="1" i="0">
                <a:solidFill>
                  <a:srgbClr val="595A5D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0381" y="6251157"/>
            <a:ext cx="619004" cy="232287"/>
          </a:xfrm>
          <a:prstGeom prst="rect">
            <a:avLst/>
          </a:prstGeom>
        </p:spPr>
        <p:txBody>
          <a:bodyPr lIns="0" tIns="0" rIns="0" bIns="0"/>
          <a:lstStyle>
            <a:lvl1pPr>
              <a:defRPr sz="1111" b="0" i="0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>
            <a:pPr marL="109094">
              <a:lnSpc>
                <a:spcPts val="1293"/>
              </a:lnSpc>
            </a:pPr>
            <a:fld id="{81D60167-4931-47E6-BA6A-407CBD079E47}" type="slidenum">
              <a:rPr lang="pl-PL" b="1" smtClean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‹#›</a:t>
            </a:fld>
            <a:r>
              <a:rPr lang="pl-PL" b="1">
                <a:solidFill>
                  <a:srgbClr val="FFFFFF"/>
                </a:solidFill>
              </a:rPr>
              <a:t> </a:t>
            </a:r>
            <a:r>
              <a:rPr lang="pl-PL">
                <a:solidFill>
                  <a:srgbClr val="FFFFFF"/>
                </a:solidFill>
              </a:rPr>
              <a:t>/</a:t>
            </a:r>
            <a:r>
              <a:rPr lang="pl-PL" spc="69">
                <a:solidFill>
                  <a:srgbClr val="FFFFFF"/>
                </a:solidFill>
              </a:rPr>
              <a:t> </a:t>
            </a:r>
            <a:r>
              <a:rPr lang="pl-PL">
                <a:solidFill>
                  <a:srgbClr val="FFFFFF"/>
                </a:solidFill>
              </a:rPr>
              <a:t>X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3B94F2C5-2547-9244-9862-899E60BC1DD3}"/>
              </a:ext>
            </a:extLst>
          </p:cNvPr>
          <p:cNvSpPr/>
          <p:nvPr userDrawn="1"/>
        </p:nvSpPr>
        <p:spPr>
          <a:xfrm>
            <a:off x="10019863" y="4898733"/>
            <a:ext cx="981333" cy="0"/>
          </a:xfrm>
          <a:custGeom>
            <a:avLst/>
            <a:gdLst/>
            <a:ahLst/>
            <a:cxnLst/>
            <a:rect l="l" t="t" r="r" b="b"/>
            <a:pathLst>
              <a:path w="1126490">
                <a:moveTo>
                  <a:pt x="0" y="0"/>
                </a:moveTo>
                <a:lnTo>
                  <a:pt x="1126070" y="0"/>
                </a:lnTo>
              </a:path>
            </a:pathLst>
          </a:custGeom>
          <a:ln w="25400">
            <a:solidFill>
              <a:srgbClr val="E02846"/>
            </a:solidFill>
          </a:ln>
        </p:spPr>
        <p:txBody>
          <a:bodyPr wrap="square" lIns="0" tIns="0" rIns="0" bIns="0" rtlCol="0"/>
          <a:lstStyle/>
          <a:p>
            <a:endParaRPr sz="1176"/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7B7ABEAD-E2FD-3D40-96DE-C5DE860A0A56}"/>
              </a:ext>
            </a:extLst>
          </p:cNvPr>
          <p:cNvSpPr txBox="1"/>
          <p:nvPr userDrawn="1"/>
        </p:nvSpPr>
        <p:spPr>
          <a:xfrm>
            <a:off x="4287455" y="4577962"/>
            <a:ext cx="5316021" cy="289865"/>
          </a:xfrm>
          <a:prstGeom prst="rect">
            <a:avLst/>
          </a:prstGeom>
        </p:spPr>
        <p:txBody>
          <a:bodyPr vert="horz" wrap="square" lIns="0" tIns="8297" rIns="0" bIns="0" rtlCol="0">
            <a:spAutoFit/>
          </a:bodyPr>
          <a:lstStyle/>
          <a:p>
            <a:pPr marL="8297">
              <a:lnSpc>
                <a:spcPct val="100000"/>
              </a:lnSpc>
              <a:spcBef>
                <a:spcPts val="65"/>
              </a:spcBef>
              <a:tabLst>
                <a:tab pos="1087651" algn="l"/>
                <a:tab pos="1702824" algn="l"/>
                <a:tab pos="3128550" algn="l"/>
              </a:tabLst>
            </a:pPr>
            <a:r>
              <a:rPr sz="1829" spc="173" dirty="0">
                <a:solidFill>
                  <a:srgbClr val="E02846"/>
                </a:solidFill>
                <a:latin typeface="Arial"/>
                <a:cs typeface="Arial"/>
              </a:rPr>
              <a:t>GRAMY	</a:t>
            </a:r>
            <a:r>
              <a:rPr sz="1829" spc="144" dirty="0">
                <a:solidFill>
                  <a:srgbClr val="E02846"/>
                </a:solidFill>
                <a:latin typeface="Arial"/>
                <a:cs typeface="Arial"/>
              </a:rPr>
              <a:t>DLA	</a:t>
            </a:r>
            <a:r>
              <a:rPr sz="1829" spc="190" dirty="0">
                <a:solidFill>
                  <a:srgbClr val="E02846"/>
                </a:solidFill>
                <a:latin typeface="Arial"/>
                <a:cs typeface="Arial"/>
              </a:rPr>
              <a:t>POLSKIEJ	</a:t>
            </a:r>
            <a:r>
              <a:rPr sz="1829" spc="173" dirty="0">
                <a:solidFill>
                  <a:srgbClr val="E02846"/>
                </a:solidFill>
                <a:latin typeface="Arial"/>
                <a:cs typeface="Arial"/>
              </a:rPr>
              <a:t>NAUKI</a:t>
            </a:r>
            <a:r>
              <a:rPr sz="1829" spc="-291" dirty="0">
                <a:solidFill>
                  <a:srgbClr val="E02846"/>
                </a:solidFill>
                <a:latin typeface="Arial"/>
                <a:cs typeface="Arial"/>
              </a:rPr>
              <a:t> </a:t>
            </a:r>
            <a:endParaRPr sz="1829" dirty="0">
              <a:latin typeface="Arial"/>
              <a:cs typeface="Arial"/>
            </a:endParaRPr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22E56FC8-9DAC-6448-986D-B52C0A79B52E}"/>
              </a:ext>
            </a:extLst>
          </p:cNvPr>
          <p:cNvGrpSpPr/>
          <p:nvPr userDrawn="1"/>
        </p:nvGrpSpPr>
        <p:grpSpPr>
          <a:xfrm>
            <a:off x="605294" y="6231385"/>
            <a:ext cx="3598753" cy="235605"/>
            <a:chOff x="521199" y="7154552"/>
            <a:chExt cx="3098770" cy="270510"/>
          </a:xfrm>
        </p:grpSpPr>
        <p:sp>
          <p:nvSpPr>
            <p:cNvPr id="65" name="object 5">
              <a:extLst>
                <a:ext uri="{FF2B5EF4-FFF2-40B4-BE49-F238E27FC236}">
                  <a16:creationId xmlns:a16="http://schemas.microsoft.com/office/drawing/2014/main" id="{B11F462D-B882-3C40-8863-577194A834E9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66" name="object 6">
              <a:extLst>
                <a:ext uri="{FF2B5EF4-FFF2-40B4-BE49-F238E27FC236}">
                  <a16:creationId xmlns:a16="http://schemas.microsoft.com/office/drawing/2014/main" id="{51A78AD6-A920-894A-B68B-A83E3CD096C6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2D7B44EE-3EE3-6748-B5F5-B4A8501C9709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68" name="object 8">
              <a:extLst>
                <a:ext uri="{FF2B5EF4-FFF2-40B4-BE49-F238E27FC236}">
                  <a16:creationId xmlns:a16="http://schemas.microsoft.com/office/drawing/2014/main" id="{9E0F31BC-DC63-1145-BB21-560C4896D900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69" name="object 9">
              <a:extLst>
                <a:ext uri="{FF2B5EF4-FFF2-40B4-BE49-F238E27FC236}">
                  <a16:creationId xmlns:a16="http://schemas.microsoft.com/office/drawing/2014/main" id="{DAD9F76A-B9AB-BA46-B899-38E053CF6E89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0" name="object 10">
              <a:extLst>
                <a:ext uri="{FF2B5EF4-FFF2-40B4-BE49-F238E27FC236}">
                  <a16:creationId xmlns:a16="http://schemas.microsoft.com/office/drawing/2014/main" id="{87F97B85-FD78-2442-94D3-84B2BC0E6E63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1" name="object 11">
              <a:extLst>
                <a:ext uri="{FF2B5EF4-FFF2-40B4-BE49-F238E27FC236}">
                  <a16:creationId xmlns:a16="http://schemas.microsoft.com/office/drawing/2014/main" id="{C820C34C-02E2-3E4A-80B1-9E044D93524F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2" name="object 12">
              <a:extLst>
                <a:ext uri="{FF2B5EF4-FFF2-40B4-BE49-F238E27FC236}">
                  <a16:creationId xmlns:a16="http://schemas.microsoft.com/office/drawing/2014/main" id="{CDFB2FB1-81FF-314B-93DF-4E4DEA72735C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3" name="object 13">
              <a:extLst>
                <a:ext uri="{FF2B5EF4-FFF2-40B4-BE49-F238E27FC236}">
                  <a16:creationId xmlns:a16="http://schemas.microsoft.com/office/drawing/2014/main" id="{273338E1-BE19-584F-85EF-3A9858BE2976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4" name="object 14">
              <a:extLst>
                <a:ext uri="{FF2B5EF4-FFF2-40B4-BE49-F238E27FC236}">
                  <a16:creationId xmlns:a16="http://schemas.microsoft.com/office/drawing/2014/main" id="{784EA4F7-F25B-404E-9517-0B1C6722BBD4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5" name="object 15">
              <a:extLst>
                <a:ext uri="{FF2B5EF4-FFF2-40B4-BE49-F238E27FC236}">
                  <a16:creationId xmlns:a16="http://schemas.microsoft.com/office/drawing/2014/main" id="{7745F9CC-1027-4544-A549-428AA74148C7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6" name="object 16">
              <a:extLst>
                <a:ext uri="{FF2B5EF4-FFF2-40B4-BE49-F238E27FC236}">
                  <a16:creationId xmlns:a16="http://schemas.microsoft.com/office/drawing/2014/main" id="{6C88B213-4A85-8C48-8C64-A253137646C1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9DE2B16A-D59A-D64F-ABD2-F4055CBD3FD2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82AE2FC5-5549-9C4D-9F82-580C69595D6B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1808F5CC-734E-DC4C-8026-E05E2F04A21B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0" name="object 20">
              <a:extLst>
                <a:ext uri="{FF2B5EF4-FFF2-40B4-BE49-F238E27FC236}">
                  <a16:creationId xmlns:a16="http://schemas.microsoft.com/office/drawing/2014/main" id="{BF4B7D32-8634-C349-ACAF-31185BABECF2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1" name="object 21">
              <a:extLst>
                <a:ext uri="{FF2B5EF4-FFF2-40B4-BE49-F238E27FC236}">
                  <a16:creationId xmlns:a16="http://schemas.microsoft.com/office/drawing/2014/main" id="{0A247B28-A11F-7C49-AB75-F9F414F5A1AC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2" name="object 22">
              <a:extLst>
                <a:ext uri="{FF2B5EF4-FFF2-40B4-BE49-F238E27FC236}">
                  <a16:creationId xmlns:a16="http://schemas.microsoft.com/office/drawing/2014/main" id="{C02AEDAF-AC03-834D-926F-A1696D4C470A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3" name="object 23">
              <a:extLst>
                <a:ext uri="{FF2B5EF4-FFF2-40B4-BE49-F238E27FC236}">
                  <a16:creationId xmlns:a16="http://schemas.microsoft.com/office/drawing/2014/main" id="{20F33661-66C5-994B-BD3C-63C599A3CBFA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4" name="object 24">
              <a:extLst>
                <a:ext uri="{FF2B5EF4-FFF2-40B4-BE49-F238E27FC236}">
                  <a16:creationId xmlns:a16="http://schemas.microsoft.com/office/drawing/2014/main" id="{D3E3DBC8-085F-044B-950A-25F8C0C45ABF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5" name="object 25">
              <a:extLst>
                <a:ext uri="{FF2B5EF4-FFF2-40B4-BE49-F238E27FC236}">
                  <a16:creationId xmlns:a16="http://schemas.microsoft.com/office/drawing/2014/main" id="{DB09059B-AC2F-4343-BD20-E4C3091D9C15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630FC9A5-A1B9-6142-B25A-CFBBB3B52B8B}"/>
              </a:ext>
            </a:extLst>
          </p:cNvPr>
          <p:cNvGrpSpPr/>
          <p:nvPr userDrawn="1"/>
        </p:nvGrpSpPr>
        <p:grpSpPr>
          <a:xfrm>
            <a:off x="-777005" y="11"/>
            <a:ext cx="4203503" cy="5881132"/>
            <a:chOff x="0" y="0"/>
            <a:chExt cx="3619500" cy="6752411"/>
          </a:xfrm>
        </p:grpSpPr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E71EA047-2783-3149-ACD1-1DE5C90ED625}"/>
                </a:ext>
              </a:extLst>
            </p:cNvPr>
            <p:cNvSpPr/>
            <p:nvPr/>
          </p:nvSpPr>
          <p:spPr>
            <a:xfrm>
              <a:off x="0" y="224472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BBCB068A-8791-9843-A8B5-8F34319E41FA}"/>
                </a:ext>
              </a:extLst>
            </p:cNvPr>
            <p:cNvSpPr/>
            <p:nvPr/>
          </p:nvSpPr>
          <p:spPr>
            <a:xfrm>
              <a:off x="0" y="6752411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9" name="bk object 18">
              <a:extLst>
                <a:ext uri="{FF2B5EF4-FFF2-40B4-BE49-F238E27FC236}">
                  <a16:creationId xmlns:a16="http://schemas.microsoft.com/office/drawing/2014/main" id="{33086D6D-31B0-D645-B30E-25FC7C07B7A1}"/>
                </a:ext>
              </a:extLst>
            </p:cNvPr>
            <p:cNvSpPr/>
            <p:nvPr/>
          </p:nvSpPr>
          <p:spPr>
            <a:xfrm>
              <a:off x="0" y="112541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0" name="bk object 19">
              <a:extLst>
                <a:ext uri="{FF2B5EF4-FFF2-40B4-BE49-F238E27FC236}">
                  <a16:creationId xmlns:a16="http://schemas.microsoft.com/office/drawing/2014/main" id="{3ED73940-0FFA-E041-9D83-5EEF9C554434}"/>
                </a:ext>
              </a:extLst>
            </p:cNvPr>
            <p:cNvSpPr/>
            <p:nvPr/>
          </p:nvSpPr>
          <p:spPr>
            <a:xfrm>
              <a:off x="0" y="3371768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1" name="bk object 20">
              <a:extLst>
                <a:ext uri="{FF2B5EF4-FFF2-40B4-BE49-F238E27FC236}">
                  <a16:creationId xmlns:a16="http://schemas.microsoft.com/office/drawing/2014/main" id="{84640FEA-28B8-B24E-ABA5-4BBA6CF45D62}"/>
                </a:ext>
              </a:extLst>
            </p:cNvPr>
            <p:cNvSpPr/>
            <p:nvPr/>
          </p:nvSpPr>
          <p:spPr>
            <a:xfrm>
              <a:off x="0" y="4502882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2" name="bk object 21">
              <a:extLst>
                <a:ext uri="{FF2B5EF4-FFF2-40B4-BE49-F238E27FC236}">
                  <a16:creationId xmlns:a16="http://schemas.microsoft.com/office/drawing/2014/main" id="{74A81398-4964-C14B-8538-BDCE4F3A73DA}"/>
                </a:ext>
              </a:extLst>
            </p:cNvPr>
            <p:cNvSpPr/>
            <p:nvPr/>
          </p:nvSpPr>
          <p:spPr>
            <a:xfrm>
              <a:off x="0" y="5627646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3" name="bk object 22">
              <a:extLst>
                <a:ext uri="{FF2B5EF4-FFF2-40B4-BE49-F238E27FC236}">
                  <a16:creationId xmlns:a16="http://schemas.microsoft.com/office/drawing/2014/main" id="{49FE3C46-8F65-D645-B452-A349C70A82EF}"/>
                </a:ext>
              </a:extLst>
            </p:cNvPr>
            <p:cNvSpPr/>
            <p:nvPr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4" name="bk object 23">
              <a:extLst>
                <a:ext uri="{FF2B5EF4-FFF2-40B4-BE49-F238E27FC236}">
                  <a16:creationId xmlns:a16="http://schemas.microsoft.com/office/drawing/2014/main" id="{86BB53CF-1F58-0649-8931-B1226DE3DCE5}"/>
                </a:ext>
              </a:extLst>
            </p:cNvPr>
            <p:cNvSpPr/>
            <p:nvPr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5" name="bk object 24">
              <a:extLst>
                <a:ext uri="{FF2B5EF4-FFF2-40B4-BE49-F238E27FC236}">
                  <a16:creationId xmlns:a16="http://schemas.microsoft.com/office/drawing/2014/main" id="{986F23D6-FDAB-464D-A416-C2D6C05F4992}"/>
                </a:ext>
              </a:extLst>
            </p:cNvPr>
            <p:cNvSpPr/>
            <p:nvPr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</p:grpSp>
    </p:spTree>
    <p:extLst>
      <p:ext uri="{BB962C8B-B14F-4D97-AF65-F5344CB8AC3E}">
        <p14:creationId xmlns:p14="http://schemas.microsoft.com/office/powerpoint/2010/main" val="411472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yk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43">
            <a:extLst>
              <a:ext uri="{FF2B5EF4-FFF2-40B4-BE49-F238E27FC236}">
                <a16:creationId xmlns:a16="http://schemas.microsoft.com/office/drawing/2014/main" id="{72F19CE7-6F37-ED4B-AFAA-D1EB8A6458AA}"/>
              </a:ext>
            </a:extLst>
          </p:cNvPr>
          <p:cNvSpPr txBox="1">
            <a:spLocks/>
          </p:cNvSpPr>
          <p:nvPr userDrawn="1"/>
        </p:nvSpPr>
        <p:spPr>
          <a:xfrm>
            <a:off x="11005815" y="6210896"/>
            <a:ext cx="876333" cy="23228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60167-4931-47E6-BA6A-407CBD079E47}" type="slidenum">
              <a:rPr lang="pl-PL" sz="1111" smtClean="0">
                <a:solidFill>
                  <a:srgbClr val="C7C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pl-PL" sz="1111" dirty="0">
                <a:solidFill>
                  <a:srgbClr val="C7C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20</a:t>
            </a:r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05DFDE44-1B7B-F849-9B7D-AC3C67EA94A5}"/>
              </a:ext>
            </a:extLst>
          </p:cNvPr>
          <p:cNvGrpSpPr/>
          <p:nvPr userDrawn="1"/>
        </p:nvGrpSpPr>
        <p:grpSpPr>
          <a:xfrm>
            <a:off x="-777005" y="11"/>
            <a:ext cx="4203503" cy="5881132"/>
            <a:chOff x="0" y="0"/>
            <a:chExt cx="3619500" cy="6752411"/>
          </a:xfrm>
        </p:grpSpPr>
        <p:sp>
          <p:nvSpPr>
            <p:cNvPr id="81" name="bk object 16">
              <a:extLst>
                <a:ext uri="{FF2B5EF4-FFF2-40B4-BE49-F238E27FC236}">
                  <a16:creationId xmlns:a16="http://schemas.microsoft.com/office/drawing/2014/main" id="{710959CC-A402-8242-9FC0-F00D66A8F2EC}"/>
                </a:ext>
              </a:extLst>
            </p:cNvPr>
            <p:cNvSpPr/>
            <p:nvPr/>
          </p:nvSpPr>
          <p:spPr>
            <a:xfrm>
              <a:off x="0" y="224472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F20D7A73-EF46-5549-840E-D2C26E1008FB}"/>
                </a:ext>
              </a:extLst>
            </p:cNvPr>
            <p:cNvSpPr/>
            <p:nvPr/>
          </p:nvSpPr>
          <p:spPr>
            <a:xfrm>
              <a:off x="0" y="6752411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3" name="bk object 18">
              <a:extLst>
                <a:ext uri="{FF2B5EF4-FFF2-40B4-BE49-F238E27FC236}">
                  <a16:creationId xmlns:a16="http://schemas.microsoft.com/office/drawing/2014/main" id="{6F52B801-9040-1444-8412-F2BB267E3388}"/>
                </a:ext>
              </a:extLst>
            </p:cNvPr>
            <p:cNvSpPr/>
            <p:nvPr/>
          </p:nvSpPr>
          <p:spPr>
            <a:xfrm>
              <a:off x="0" y="112541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4" name="bk object 19">
              <a:extLst>
                <a:ext uri="{FF2B5EF4-FFF2-40B4-BE49-F238E27FC236}">
                  <a16:creationId xmlns:a16="http://schemas.microsoft.com/office/drawing/2014/main" id="{1359AE26-0184-ED47-B617-9C1D5F62EBAD}"/>
                </a:ext>
              </a:extLst>
            </p:cNvPr>
            <p:cNvSpPr/>
            <p:nvPr/>
          </p:nvSpPr>
          <p:spPr>
            <a:xfrm>
              <a:off x="0" y="3371768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5" name="bk object 20">
              <a:extLst>
                <a:ext uri="{FF2B5EF4-FFF2-40B4-BE49-F238E27FC236}">
                  <a16:creationId xmlns:a16="http://schemas.microsoft.com/office/drawing/2014/main" id="{BF86E810-F430-0B4F-9207-D4FB7295F8F8}"/>
                </a:ext>
              </a:extLst>
            </p:cNvPr>
            <p:cNvSpPr/>
            <p:nvPr/>
          </p:nvSpPr>
          <p:spPr>
            <a:xfrm>
              <a:off x="0" y="4502882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6" name="bk object 21">
              <a:extLst>
                <a:ext uri="{FF2B5EF4-FFF2-40B4-BE49-F238E27FC236}">
                  <a16:creationId xmlns:a16="http://schemas.microsoft.com/office/drawing/2014/main" id="{6123208D-9B30-4446-9E0A-92C055D55498}"/>
                </a:ext>
              </a:extLst>
            </p:cNvPr>
            <p:cNvSpPr/>
            <p:nvPr/>
          </p:nvSpPr>
          <p:spPr>
            <a:xfrm>
              <a:off x="0" y="5627646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7" name="bk object 22">
              <a:extLst>
                <a:ext uri="{FF2B5EF4-FFF2-40B4-BE49-F238E27FC236}">
                  <a16:creationId xmlns:a16="http://schemas.microsoft.com/office/drawing/2014/main" id="{C7D2385C-7966-2943-A0C0-9C8DE6EE2A19}"/>
                </a:ext>
              </a:extLst>
            </p:cNvPr>
            <p:cNvSpPr/>
            <p:nvPr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8" name="bk object 23">
              <a:extLst>
                <a:ext uri="{FF2B5EF4-FFF2-40B4-BE49-F238E27FC236}">
                  <a16:creationId xmlns:a16="http://schemas.microsoft.com/office/drawing/2014/main" id="{BD042EBD-2C8E-8541-B13A-3A718460C581}"/>
                </a:ext>
              </a:extLst>
            </p:cNvPr>
            <p:cNvSpPr/>
            <p:nvPr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89" name="bk object 24">
              <a:extLst>
                <a:ext uri="{FF2B5EF4-FFF2-40B4-BE49-F238E27FC236}">
                  <a16:creationId xmlns:a16="http://schemas.microsoft.com/office/drawing/2014/main" id="{7314F5D3-08EC-F04B-A9E8-AC5CE429C6D7}"/>
                </a:ext>
              </a:extLst>
            </p:cNvPr>
            <p:cNvSpPr/>
            <p:nvPr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568"/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46A06550-0ACC-FE43-BE91-1E585392667F}"/>
              </a:ext>
            </a:extLst>
          </p:cNvPr>
          <p:cNvGrpSpPr/>
          <p:nvPr userDrawn="1"/>
        </p:nvGrpSpPr>
        <p:grpSpPr>
          <a:xfrm>
            <a:off x="605294" y="6231385"/>
            <a:ext cx="3598753" cy="235605"/>
            <a:chOff x="521199" y="7154552"/>
            <a:chExt cx="3098770" cy="270510"/>
          </a:xfrm>
        </p:grpSpPr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7512435B-970A-BA4C-866B-51CE52A5652F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2" name="object 6">
              <a:extLst>
                <a:ext uri="{FF2B5EF4-FFF2-40B4-BE49-F238E27FC236}">
                  <a16:creationId xmlns:a16="http://schemas.microsoft.com/office/drawing/2014/main" id="{C919E39A-8143-0649-A039-26028BD77FDE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3" name="object 7">
              <a:extLst>
                <a:ext uri="{FF2B5EF4-FFF2-40B4-BE49-F238E27FC236}">
                  <a16:creationId xmlns:a16="http://schemas.microsoft.com/office/drawing/2014/main" id="{F3A08983-1D41-004C-BD33-403A98F25401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4" name="object 8">
              <a:extLst>
                <a:ext uri="{FF2B5EF4-FFF2-40B4-BE49-F238E27FC236}">
                  <a16:creationId xmlns:a16="http://schemas.microsoft.com/office/drawing/2014/main" id="{745EB4FC-C884-E741-91A7-C1DCA7EA5B64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5" name="object 9">
              <a:extLst>
                <a:ext uri="{FF2B5EF4-FFF2-40B4-BE49-F238E27FC236}">
                  <a16:creationId xmlns:a16="http://schemas.microsoft.com/office/drawing/2014/main" id="{222D9632-7542-0549-88E6-37261619EF5B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6" name="object 10">
              <a:extLst>
                <a:ext uri="{FF2B5EF4-FFF2-40B4-BE49-F238E27FC236}">
                  <a16:creationId xmlns:a16="http://schemas.microsoft.com/office/drawing/2014/main" id="{F64B703C-1389-8A42-A29B-4588CA4B3C3B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7" name="object 11">
              <a:extLst>
                <a:ext uri="{FF2B5EF4-FFF2-40B4-BE49-F238E27FC236}">
                  <a16:creationId xmlns:a16="http://schemas.microsoft.com/office/drawing/2014/main" id="{2C4F10A1-A9A9-B140-8E39-3364FBDA75E5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8" name="object 12">
              <a:extLst>
                <a:ext uri="{FF2B5EF4-FFF2-40B4-BE49-F238E27FC236}">
                  <a16:creationId xmlns:a16="http://schemas.microsoft.com/office/drawing/2014/main" id="{449E64F9-B557-A349-B353-B63270A9211D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99" name="object 13">
              <a:extLst>
                <a:ext uri="{FF2B5EF4-FFF2-40B4-BE49-F238E27FC236}">
                  <a16:creationId xmlns:a16="http://schemas.microsoft.com/office/drawing/2014/main" id="{0F9CD0AC-82C5-5B40-B697-CDA1A33CC4E8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0" name="object 14">
              <a:extLst>
                <a:ext uri="{FF2B5EF4-FFF2-40B4-BE49-F238E27FC236}">
                  <a16:creationId xmlns:a16="http://schemas.microsoft.com/office/drawing/2014/main" id="{CC7AE554-F5F9-DA4C-8444-C826AEA57FBA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1" name="object 15">
              <a:extLst>
                <a:ext uri="{FF2B5EF4-FFF2-40B4-BE49-F238E27FC236}">
                  <a16:creationId xmlns:a16="http://schemas.microsoft.com/office/drawing/2014/main" id="{CD118E0F-0B48-C145-AF20-768BAC072888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2" name="object 16">
              <a:extLst>
                <a:ext uri="{FF2B5EF4-FFF2-40B4-BE49-F238E27FC236}">
                  <a16:creationId xmlns:a16="http://schemas.microsoft.com/office/drawing/2014/main" id="{9850B2B1-F0B8-F847-B9E6-05382C2A9F84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3" name="object 17">
              <a:extLst>
                <a:ext uri="{FF2B5EF4-FFF2-40B4-BE49-F238E27FC236}">
                  <a16:creationId xmlns:a16="http://schemas.microsoft.com/office/drawing/2014/main" id="{855A7423-61F6-E045-ABBF-D9BDD68216F0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4" name="object 18">
              <a:extLst>
                <a:ext uri="{FF2B5EF4-FFF2-40B4-BE49-F238E27FC236}">
                  <a16:creationId xmlns:a16="http://schemas.microsoft.com/office/drawing/2014/main" id="{39058F38-FF74-1646-95D7-ED9D5578806B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5" name="object 19">
              <a:extLst>
                <a:ext uri="{FF2B5EF4-FFF2-40B4-BE49-F238E27FC236}">
                  <a16:creationId xmlns:a16="http://schemas.microsoft.com/office/drawing/2014/main" id="{7414592A-113C-7F42-A36B-D2AD4C327534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6" name="object 20">
              <a:extLst>
                <a:ext uri="{FF2B5EF4-FFF2-40B4-BE49-F238E27FC236}">
                  <a16:creationId xmlns:a16="http://schemas.microsoft.com/office/drawing/2014/main" id="{A60297A4-87EE-1543-B692-1B79A4031AFC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7" name="object 21">
              <a:extLst>
                <a:ext uri="{FF2B5EF4-FFF2-40B4-BE49-F238E27FC236}">
                  <a16:creationId xmlns:a16="http://schemas.microsoft.com/office/drawing/2014/main" id="{79E49E87-C3AC-DE4E-9142-B76049A6B28E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8" name="object 22">
              <a:extLst>
                <a:ext uri="{FF2B5EF4-FFF2-40B4-BE49-F238E27FC236}">
                  <a16:creationId xmlns:a16="http://schemas.microsoft.com/office/drawing/2014/main" id="{93995E1D-F663-DF4C-BE9D-66ADC6A17FE7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09" name="object 23">
              <a:extLst>
                <a:ext uri="{FF2B5EF4-FFF2-40B4-BE49-F238E27FC236}">
                  <a16:creationId xmlns:a16="http://schemas.microsoft.com/office/drawing/2014/main" id="{0A8FEB28-2E8B-D24D-A663-0DFE7AD676D9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10" name="object 24">
              <a:extLst>
                <a:ext uri="{FF2B5EF4-FFF2-40B4-BE49-F238E27FC236}">
                  <a16:creationId xmlns:a16="http://schemas.microsoft.com/office/drawing/2014/main" id="{BABC5A59-D654-1F4B-B529-267F13D9CE75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68"/>
            </a:p>
          </p:txBody>
        </p:sp>
        <p:sp>
          <p:nvSpPr>
            <p:cNvPr id="111" name="object 25">
              <a:extLst>
                <a:ext uri="{FF2B5EF4-FFF2-40B4-BE49-F238E27FC236}">
                  <a16:creationId xmlns:a16="http://schemas.microsoft.com/office/drawing/2014/main" id="{CC678722-8AA0-1F40-B47F-E40B5C2C629B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568"/>
            </a:p>
          </p:txBody>
        </p:sp>
      </p:grpSp>
    </p:spTree>
    <p:extLst>
      <p:ext uri="{BB962C8B-B14F-4D97-AF65-F5344CB8AC3E}">
        <p14:creationId xmlns:p14="http://schemas.microsoft.com/office/powerpoint/2010/main" val="7979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BD35433C-D4AE-2445-ACFE-19DE5B285E9B}"/>
              </a:ext>
            </a:extLst>
          </p:cNvPr>
          <p:cNvGrpSpPr/>
          <p:nvPr userDrawn="1"/>
        </p:nvGrpSpPr>
        <p:grpSpPr>
          <a:xfrm>
            <a:off x="0" y="1"/>
            <a:ext cx="12192000" cy="980583"/>
            <a:chOff x="0" y="0"/>
            <a:chExt cx="13995400" cy="1125855"/>
          </a:xfrm>
        </p:grpSpPr>
        <p:sp>
          <p:nvSpPr>
            <p:cNvPr id="16" name="bk object 16"/>
            <p:cNvSpPr/>
            <p:nvPr/>
          </p:nvSpPr>
          <p:spPr>
            <a:xfrm>
              <a:off x="0" y="1125415"/>
              <a:ext cx="13995400" cy="0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5871633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8123766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19"/>
            <p:cNvSpPr/>
            <p:nvPr/>
          </p:nvSpPr>
          <p:spPr>
            <a:xfrm>
              <a:off x="11503553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0"/>
            <p:cNvSpPr/>
            <p:nvPr/>
          </p:nvSpPr>
          <p:spPr>
            <a:xfrm>
              <a:off x="6997700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21"/>
            <p:cNvSpPr/>
            <p:nvPr/>
          </p:nvSpPr>
          <p:spPr>
            <a:xfrm>
              <a:off x="10377485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22"/>
            <p:cNvSpPr/>
            <p:nvPr/>
          </p:nvSpPr>
          <p:spPr>
            <a:xfrm>
              <a:off x="4745566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23"/>
            <p:cNvSpPr/>
            <p:nvPr/>
          </p:nvSpPr>
          <p:spPr>
            <a:xfrm>
              <a:off x="9249833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4"/>
            <p:cNvSpPr/>
            <p:nvPr/>
          </p:nvSpPr>
          <p:spPr>
            <a:xfrm>
              <a:off x="12629621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5"/>
            <p:cNvSpPr/>
            <p:nvPr/>
          </p:nvSpPr>
          <p:spPr>
            <a:xfrm>
              <a:off x="1367367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6"/>
            <p:cNvSpPr/>
            <p:nvPr/>
          </p:nvSpPr>
          <p:spPr>
            <a:xfrm>
              <a:off x="2493432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7"/>
            <p:cNvSpPr/>
            <p:nvPr/>
          </p:nvSpPr>
          <p:spPr>
            <a:xfrm>
              <a:off x="3616325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64E7882D-7E28-014F-BEF4-4BB3E868DBEC}"/>
              </a:ext>
            </a:extLst>
          </p:cNvPr>
          <p:cNvGrpSpPr/>
          <p:nvPr userDrawn="1"/>
        </p:nvGrpSpPr>
        <p:grpSpPr>
          <a:xfrm>
            <a:off x="454039" y="6231384"/>
            <a:ext cx="2699473" cy="235605"/>
            <a:chOff x="521199" y="7154552"/>
            <a:chExt cx="3098770" cy="270510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9B5FCD32-5472-C947-9D8B-F9EF41D460FA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0A70EE35-8D73-FC4A-9761-1E8980773E86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7AA6E93E-A2ED-494A-A3F1-DED58CAE9303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6AF5A03C-6160-2643-A30B-7705386F1AB1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5C99C11B-EEE7-834A-884B-0105BCFA0A00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F9D8B8A-1E14-0845-937B-365719C435F7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A42BA1D6-6B0C-C54B-95B6-92816DB789AA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F0432F3D-4777-6141-9D5C-42E0DC0D5D71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3">
              <a:extLst>
                <a:ext uri="{FF2B5EF4-FFF2-40B4-BE49-F238E27FC236}">
                  <a16:creationId xmlns:a16="http://schemas.microsoft.com/office/drawing/2014/main" id="{B132DD8A-114B-4440-BA0E-93FB94D100C1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4">
              <a:extLst>
                <a:ext uri="{FF2B5EF4-FFF2-40B4-BE49-F238E27FC236}">
                  <a16:creationId xmlns:a16="http://schemas.microsoft.com/office/drawing/2014/main" id="{AA092A1E-7AD9-5A4C-BB5B-79F10074ACBC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5">
              <a:extLst>
                <a:ext uri="{FF2B5EF4-FFF2-40B4-BE49-F238E27FC236}">
                  <a16:creationId xmlns:a16="http://schemas.microsoft.com/office/drawing/2014/main" id="{EEA6CFE3-2BEE-2140-9423-BE471D244F20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6">
              <a:extLst>
                <a:ext uri="{FF2B5EF4-FFF2-40B4-BE49-F238E27FC236}">
                  <a16:creationId xmlns:a16="http://schemas.microsoft.com/office/drawing/2014/main" id="{4568975C-960B-DF45-81E5-B389F38B30C5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7">
              <a:extLst>
                <a:ext uri="{FF2B5EF4-FFF2-40B4-BE49-F238E27FC236}">
                  <a16:creationId xmlns:a16="http://schemas.microsoft.com/office/drawing/2014/main" id="{E3C7BF44-07ED-5948-A946-7B1E17D77C40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8">
              <a:extLst>
                <a:ext uri="{FF2B5EF4-FFF2-40B4-BE49-F238E27FC236}">
                  <a16:creationId xmlns:a16="http://schemas.microsoft.com/office/drawing/2014/main" id="{DF19B1CA-FE7C-044E-A6FB-250949ABE2AD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9">
              <a:extLst>
                <a:ext uri="{FF2B5EF4-FFF2-40B4-BE49-F238E27FC236}">
                  <a16:creationId xmlns:a16="http://schemas.microsoft.com/office/drawing/2014/main" id="{3E2301D1-476E-8445-941E-4370B445557E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0">
              <a:extLst>
                <a:ext uri="{FF2B5EF4-FFF2-40B4-BE49-F238E27FC236}">
                  <a16:creationId xmlns:a16="http://schemas.microsoft.com/office/drawing/2014/main" id="{C7A0666D-3080-D44C-8C07-602620FAEA7D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1">
              <a:extLst>
                <a:ext uri="{FF2B5EF4-FFF2-40B4-BE49-F238E27FC236}">
                  <a16:creationId xmlns:a16="http://schemas.microsoft.com/office/drawing/2014/main" id="{D441A4F3-AEBB-F148-BE3F-1804E44B57B5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2">
              <a:extLst>
                <a:ext uri="{FF2B5EF4-FFF2-40B4-BE49-F238E27FC236}">
                  <a16:creationId xmlns:a16="http://schemas.microsoft.com/office/drawing/2014/main" id="{66B37A2E-492C-8248-A976-2C6B9F48C7D3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3">
              <a:extLst>
                <a:ext uri="{FF2B5EF4-FFF2-40B4-BE49-F238E27FC236}">
                  <a16:creationId xmlns:a16="http://schemas.microsoft.com/office/drawing/2014/main" id="{D1F1ED64-0DC3-D54B-859A-661098CD64B4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4">
              <a:extLst>
                <a:ext uri="{FF2B5EF4-FFF2-40B4-BE49-F238E27FC236}">
                  <a16:creationId xmlns:a16="http://schemas.microsoft.com/office/drawing/2014/main" id="{9C72F2A9-42EC-974F-B447-01177DD4BB30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5">
              <a:extLst>
                <a:ext uri="{FF2B5EF4-FFF2-40B4-BE49-F238E27FC236}">
                  <a16:creationId xmlns:a16="http://schemas.microsoft.com/office/drawing/2014/main" id="{380B8970-50A4-0A4E-B353-53DD41A4C9B6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1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DB133C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B133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6.png"/><Relationship Id="rId21" Type="http://schemas.openxmlformats.org/officeDocument/2006/relationships/image" Target="../media/image49.png"/><Relationship Id="rId34" Type="http://schemas.openxmlformats.org/officeDocument/2006/relationships/customXml" Target="../ink/ink16.xml"/><Relationship Id="rId7" Type="http://schemas.openxmlformats.org/officeDocument/2006/relationships/image" Target="../media/image95.png"/><Relationship Id="rId12" Type="http://schemas.openxmlformats.org/officeDocument/2006/relationships/customXml" Target="../ink/ink5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2" Type="http://schemas.openxmlformats.org/officeDocument/2006/relationships/image" Target="../media/image3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../media/image9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23" Type="http://schemas.openxmlformats.org/officeDocument/2006/relationships/image" Target="../media/image50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" Type="http://schemas.openxmlformats.org/officeDocument/2006/relationships/customXml" Target="../ink/ink1.xml"/><Relationship Id="rId9" Type="http://schemas.openxmlformats.org/officeDocument/2006/relationships/image" Target="../media/image9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2.png"/><Relationship Id="rId30" Type="http://schemas.openxmlformats.org/officeDocument/2006/relationships/customXml" Target="../ink/ink14.xml"/><Relationship Id="rId35" Type="http://schemas.openxmlformats.org/officeDocument/2006/relationships/image" Target="../media/image56.png"/><Relationship Id="rId8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resources/metadata-standards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3data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45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47.svg"/><Relationship Id="rId10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60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8.svg"/><Relationship Id="rId3" Type="http://schemas.openxmlformats.org/officeDocument/2006/relationships/image" Target="../media/image45.svg"/><Relationship Id="rId7" Type="http://schemas.openxmlformats.org/officeDocument/2006/relationships/image" Target="../media/image58.svg"/><Relationship Id="rId12" Type="http://schemas.openxmlformats.org/officeDocument/2006/relationships/image" Target="../media/image6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6.svg"/><Relationship Id="rId5" Type="http://schemas.openxmlformats.org/officeDocument/2006/relationships/image" Target="../media/image47.svg"/><Relationship Id="rId10" Type="http://schemas.openxmlformats.org/officeDocument/2006/relationships/image" Target="../media/image65.png"/><Relationship Id="rId4" Type="http://schemas.openxmlformats.org/officeDocument/2006/relationships/image" Target="../media/image46.png"/><Relationship Id="rId9" Type="http://schemas.openxmlformats.org/officeDocument/2006/relationships/image" Target="../media/image60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Siatka z małymi okręgami">
            <a:extLst>
              <a:ext uri="{FF2B5EF4-FFF2-40B4-BE49-F238E27FC236}">
                <a16:creationId xmlns:a16="http://schemas.microsoft.com/office/drawing/2014/main" id="{0C5DF2B2-3545-48BF-9A31-67233A3C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968" y="-965140"/>
            <a:ext cx="6858000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56A6B68-574D-49FB-9F65-A302241C9FA1}"/>
              </a:ext>
            </a:extLst>
          </p:cNvPr>
          <p:cNvSpPr txBox="1">
            <a:spLocks/>
          </p:cNvSpPr>
          <p:nvPr/>
        </p:nvSpPr>
        <p:spPr>
          <a:xfrm>
            <a:off x="2180053" y="3227266"/>
            <a:ext cx="78318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835" b="1" i="0" kern="1200">
                <a:solidFill>
                  <a:srgbClr val="595A5D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3600" dirty="0">
                <a:solidFill>
                  <a:srgbClr val="DB133C"/>
                </a:solidFill>
              </a:rPr>
              <a:t>Narodowe Centrum Nauki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4A3A90C-0731-4F3E-A2F3-0B74B774B59B}"/>
              </a:ext>
            </a:extLst>
          </p:cNvPr>
          <p:cNvSpPr/>
          <p:nvPr/>
        </p:nvSpPr>
        <p:spPr>
          <a:xfrm>
            <a:off x="2423591" y="1988840"/>
            <a:ext cx="6480721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sz="3832" b="1" dirty="0">
              <a:solidFill>
                <a:srgbClr val="DB133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3600" b="1" dirty="0">
                <a:solidFill>
                  <a:srgbClr val="DB13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Otwarte dane badawcze </a:t>
            </a:r>
          </a:p>
          <a:p>
            <a:pPr algn="ctr"/>
            <a:r>
              <a:rPr lang="pl-PL" sz="3600" b="1" dirty="0">
                <a:solidFill>
                  <a:srgbClr val="DB13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polityce i praktyce </a:t>
            </a:r>
          </a:p>
          <a:p>
            <a:pPr algn="ctr"/>
            <a:r>
              <a:rPr lang="pl-PL" sz="3600" b="1" dirty="0">
                <a:solidFill>
                  <a:srgbClr val="DB13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Narodowego Centrum Nauki  </a:t>
            </a:r>
            <a:br>
              <a:rPr lang="pl-PL" sz="3600" b="1" dirty="0">
                <a:solidFill>
                  <a:srgbClr val="DB13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pl-PL" sz="2787" b="1" dirty="0">
              <a:solidFill>
                <a:srgbClr val="DB133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39BFDD-4C4D-55FA-00E3-2D986EC509F5}"/>
              </a:ext>
            </a:extLst>
          </p:cNvPr>
          <p:cNvSpPr/>
          <p:nvPr/>
        </p:nvSpPr>
        <p:spPr>
          <a:xfrm>
            <a:off x="4007768" y="4593551"/>
            <a:ext cx="7200800" cy="926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Natalia Galica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Narodowe Centrum Nauki</a:t>
            </a: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02CE353-BFAF-ACE7-C46C-07615E7C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15258"/>
            <a:ext cx="4392488" cy="51587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271783-A960-591D-AC23-CAF12521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501953"/>
            <a:ext cx="3823547" cy="476720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FADBF0A-883A-EC68-E1CF-7EE653DFE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21" y="2708920"/>
            <a:ext cx="3823547" cy="3436094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FAB1C753-3B17-F2E8-8B86-22E92EC2143F}"/>
              </a:ext>
            </a:extLst>
          </p:cNvPr>
          <p:cNvSpPr txBox="1">
            <a:spLocks/>
          </p:cNvSpPr>
          <p:nvPr/>
        </p:nvSpPr>
        <p:spPr>
          <a:xfrm>
            <a:off x="623392" y="333755"/>
            <a:ext cx="10297144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Polityka NCN dot. otwartego dostępu do publikacji 2020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E1C0D3-EFE0-224F-0ECB-C202D92A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2656"/>
            <a:ext cx="4032448" cy="499110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1A36E35-A018-5967-B707-325C2C0A1837}"/>
              </a:ext>
            </a:extLst>
          </p:cNvPr>
          <p:cNvSpPr txBox="1">
            <a:spLocks/>
          </p:cNvSpPr>
          <p:nvPr/>
        </p:nvSpPr>
        <p:spPr>
          <a:xfrm>
            <a:off x="119336" y="332656"/>
            <a:ext cx="11017224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Instrukcja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Polityka NCN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dot.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otwartego dostępu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do publikacji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EB0248C-2843-DFFD-0B1D-79F735FBE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97" y="2172444"/>
            <a:ext cx="499354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DA1ECB-3621-BCC6-492A-80DB65F5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052736"/>
            <a:ext cx="7946578" cy="517396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F9AA9E9A-840C-9586-5CC9-17EBEF3039F1}"/>
              </a:ext>
            </a:extLst>
          </p:cNvPr>
          <p:cNvSpPr txBox="1">
            <a:spLocks/>
          </p:cNvSpPr>
          <p:nvPr/>
        </p:nvSpPr>
        <p:spPr>
          <a:xfrm>
            <a:off x="335360" y="134928"/>
            <a:ext cx="3096344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Wytyczne dla wnioskodawców do uzupełnienia 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Planu Zarządzania Danymi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4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A747543-EC44-1B57-889D-C8F6E8029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1085724"/>
            <a:ext cx="7896200" cy="543129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56D3ECF2-67A8-BAFC-8AA9-4A455D62B5FF}"/>
              </a:ext>
            </a:extLst>
          </p:cNvPr>
          <p:cNvSpPr txBox="1">
            <a:spLocks/>
          </p:cNvSpPr>
          <p:nvPr/>
        </p:nvSpPr>
        <p:spPr>
          <a:xfrm>
            <a:off x="489844" y="196967"/>
            <a:ext cx="3373908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Wytyczne dla wnioskodawców do uzupełnienia 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Planu Zarządzania Danymi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8757B19-2BDE-6CB2-ECEC-5DF3742BF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24744"/>
            <a:ext cx="9054989" cy="558120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8B13157-A4C9-2D75-8E7A-9CF50BC1C2C3}"/>
              </a:ext>
            </a:extLst>
          </p:cNvPr>
          <p:cNvSpPr txBox="1">
            <a:spLocks/>
          </p:cNvSpPr>
          <p:nvPr/>
        </p:nvSpPr>
        <p:spPr>
          <a:xfrm>
            <a:off x="191344" y="188640"/>
            <a:ext cx="2664296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Plan Zarządzania Danymi/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ang. Data Management Plan/DMP/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(wniosek w OSF)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9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69176E0-7F27-28ED-7C5A-0D37F40D1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93103"/>
            <a:ext cx="6264696" cy="6471794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AFDF1908-7199-4062-2077-2A1BF378BD73}"/>
              </a:ext>
            </a:extLst>
          </p:cNvPr>
          <p:cNvSpPr txBox="1">
            <a:spLocks/>
          </p:cNvSpPr>
          <p:nvPr/>
        </p:nvSpPr>
        <p:spPr>
          <a:xfrm>
            <a:off x="335360" y="193103"/>
            <a:ext cx="3168352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Raport roczny/końcowy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dot. otwartych danych/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realizacji DMP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10128448" y="5504340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16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332656"/>
            <a:ext cx="108012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Otwarty dostęp / </a:t>
            </a:r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Publikacje i dane powiązane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0EE7514-5888-4FA4-9EDA-558D6B868F0C}"/>
              </a:ext>
            </a:extLst>
          </p:cNvPr>
          <p:cNvSpPr txBox="1"/>
          <p:nvPr/>
        </p:nvSpPr>
        <p:spPr>
          <a:xfrm>
            <a:off x="407368" y="1023108"/>
            <a:ext cx="1137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POLITYKA</a:t>
            </a:r>
            <a:endParaRPr lang="pl-PL" sz="2200" b="1" dirty="0"/>
          </a:p>
          <a:p>
            <a:pPr marL="1276350"/>
            <a:endParaRPr lang="pl-PL" b="1" dirty="0"/>
          </a:p>
          <a:p>
            <a:pPr marL="1276350"/>
            <a:endParaRPr lang="pl-PL" sz="2400" b="1" dirty="0"/>
          </a:p>
          <a:p>
            <a:endParaRPr lang="pl-PL" sz="2400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D73949-53C2-47A7-99DB-ADF67F7A1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4" t="38450" r="16925" b="30584"/>
          <a:stretch/>
        </p:blipFill>
        <p:spPr>
          <a:xfrm>
            <a:off x="3359696" y="1230868"/>
            <a:ext cx="8280920" cy="21236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C1C120-252B-42B6-8F39-675170A41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54386" r="16926" b="27951"/>
          <a:stretch/>
        </p:blipFill>
        <p:spPr>
          <a:xfrm>
            <a:off x="2281537" y="4459054"/>
            <a:ext cx="9503095" cy="142740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CA1770F-99CE-4605-A096-220BC27B5390}"/>
              </a:ext>
            </a:extLst>
          </p:cNvPr>
          <p:cNvSpPr txBox="1"/>
          <p:nvPr/>
        </p:nvSpPr>
        <p:spPr>
          <a:xfrm>
            <a:off x="623392" y="4406605"/>
            <a:ext cx="2125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UMOWA, par. 5</a:t>
            </a:r>
            <a:endParaRPr lang="pl-PL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D12085D1-3038-4354-BB70-3F1C422466EF}"/>
                  </a:ext>
                </a:extLst>
              </p14:cNvPr>
              <p14:cNvContentPartPr/>
              <p14:nvPr/>
            </p14:nvContentPartPr>
            <p14:xfrm>
              <a:off x="10080416" y="5122718"/>
              <a:ext cx="1284120" cy="10008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D12085D1-3038-4354-BB70-3F1C42246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26416" y="5014718"/>
                <a:ext cx="1391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D500D99F-56C3-4AA3-A101-63242D885079}"/>
                  </a:ext>
                </a:extLst>
              </p14:cNvPr>
              <p14:cNvContentPartPr/>
              <p14:nvPr/>
            </p14:nvContentPartPr>
            <p14:xfrm>
              <a:off x="2996336" y="5308838"/>
              <a:ext cx="1211040" cy="6696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D500D99F-56C3-4AA3-A101-63242D8850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2336" y="5201198"/>
                <a:ext cx="13186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785719E-A117-400C-B3AA-A101E23ADBDF}"/>
                  </a:ext>
                </a:extLst>
              </p14:cNvPr>
              <p14:cNvContentPartPr/>
              <p14:nvPr/>
            </p14:nvContentPartPr>
            <p14:xfrm>
              <a:off x="4406456" y="5618798"/>
              <a:ext cx="1100880" cy="2268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785719E-A117-400C-B3AA-A101E23ADB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2816" y="5511158"/>
                <a:ext cx="12085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11614656-1324-4E54-9B0F-587D3C75443E}"/>
                  </a:ext>
                </a:extLst>
              </p14:cNvPr>
              <p14:cNvContentPartPr/>
              <p14:nvPr/>
            </p14:nvContentPartPr>
            <p14:xfrm>
              <a:off x="8812856" y="4614398"/>
              <a:ext cx="2389680" cy="1785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11614656-1324-4E54-9B0F-587D3C7544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9216" y="4506758"/>
                <a:ext cx="24973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9046DA88-C1BE-4B91-8B12-3ED4B97D0FDA}"/>
                  </a:ext>
                </a:extLst>
              </p14:cNvPr>
              <p14:cNvContentPartPr/>
              <p14:nvPr/>
            </p14:nvContentPartPr>
            <p14:xfrm>
              <a:off x="7127696" y="5166278"/>
              <a:ext cx="226080" cy="3672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9046DA88-C1BE-4B91-8B12-3ED4B97D0F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4056" y="5058638"/>
                <a:ext cx="333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F159C15E-3D60-4C4E-B60B-B634513181C2}"/>
                  </a:ext>
                </a:extLst>
              </p14:cNvPr>
              <p14:cNvContentPartPr/>
              <p14:nvPr/>
            </p14:nvContentPartPr>
            <p14:xfrm>
              <a:off x="6944816" y="5089238"/>
              <a:ext cx="1133280" cy="1443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F159C15E-3D60-4C4E-B60B-B63451318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1176" y="4981238"/>
                <a:ext cx="1240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3334969F-BC1F-4161-A6E1-21CC8C915931}"/>
                  </a:ext>
                </a:extLst>
              </p14:cNvPr>
              <p14:cNvContentPartPr/>
              <p14:nvPr/>
            </p14:nvContentPartPr>
            <p14:xfrm>
              <a:off x="3923980" y="1345380"/>
              <a:ext cx="1167480" cy="14076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3334969F-BC1F-4161-A6E1-21CC8C915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9980" y="1237380"/>
                <a:ext cx="12751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90AD5DE4-0295-830C-2004-3A9F2E3BC1B1}"/>
                  </a:ext>
                </a:extLst>
              </p14:cNvPr>
              <p14:cNvContentPartPr/>
              <p14:nvPr/>
            </p14:nvContentPartPr>
            <p14:xfrm>
              <a:off x="7723060" y="1339620"/>
              <a:ext cx="2296800" cy="16056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90AD5DE4-0295-830C-2004-3A9F2E3BC1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9060" y="1231620"/>
                <a:ext cx="24044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3312FD73-4CFB-A87F-B604-239EFC77DCF8}"/>
                  </a:ext>
                </a:extLst>
              </p14:cNvPr>
              <p14:cNvContentPartPr/>
              <p14:nvPr/>
            </p14:nvContentPartPr>
            <p14:xfrm>
              <a:off x="3898780" y="1319820"/>
              <a:ext cx="1256400" cy="10332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3312FD73-4CFB-A87F-B604-239EFC77DC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4780" y="1211820"/>
                <a:ext cx="13640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45612F70-9C0A-71A2-3C90-1FDE725DA746}"/>
                  </a:ext>
                </a:extLst>
              </p14:cNvPr>
              <p14:cNvContentPartPr/>
              <p14:nvPr/>
            </p14:nvContentPartPr>
            <p14:xfrm>
              <a:off x="5295580" y="1662900"/>
              <a:ext cx="1729080" cy="1155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45612F70-9C0A-71A2-3C90-1FDE725DA7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41580" y="1554900"/>
                <a:ext cx="18367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BD05C0D1-A7B7-FE3F-B714-6367E80DB797}"/>
                  </a:ext>
                </a:extLst>
              </p14:cNvPr>
              <p14:cNvContentPartPr/>
              <p14:nvPr/>
            </p14:nvContentPartPr>
            <p14:xfrm>
              <a:off x="3923980" y="1930020"/>
              <a:ext cx="4177800" cy="8928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BD05C0D1-A7B7-FE3F-B714-6367E80DB79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9980" y="1822380"/>
                <a:ext cx="42854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2B38658B-732A-0C9A-47E4-AC945DC0DA32}"/>
                  </a:ext>
                </a:extLst>
              </p14:cNvPr>
              <p14:cNvContentPartPr/>
              <p14:nvPr/>
            </p14:nvContentPartPr>
            <p14:xfrm>
              <a:off x="5117740" y="2170860"/>
              <a:ext cx="4339080" cy="24336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2B38658B-732A-0C9A-47E4-AC945DC0DA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63740" y="2062860"/>
                <a:ext cx="4446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AD7033C7-47F7-1170-9ADC-7C64E1E3B0FD}"/>
                  </a:ext>
                </a:extLst>
              </p14:cNvPr>
              <p14:cNvContentPartPr/>
              <p14:nvPr/>
            </p14:nvContentPartPr>
            <p14:xfrm>
              <a:off x="10020220" y="2285700"/>
              <a:ext cx="1217880" cy="3888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AD7033C7-47F7-1170-9ADC-7C64E1E3B0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66220" y="2177700"/>
                <a:ext cx="1325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49A05CAC-874C-EB96-69F4-01793DF317C2}"/>
                  </a:ext>
                </a:extLst>
              </p14:cNvPr>
              <p14:cNvContentPartPr/>
              <p14:nvPr/>
            </p14:nvContentPartPr>
            <p14:xfrm>
              <a:off x="5042140" y="2563980"/>
              <a:ext cx="1179720" cy="1404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49A05CAC-874C-EB96-69F4-01793DF317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8140" y="2456340"/>
                <a:ext cx="1287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6165F770-3E17-5FD3-11BE-F0A48064B6A1}"/>
                  </a:ext>
                </a:extLst>
              </p14:cNvPr>
              <p14:cNvContentPartPr/>
              <p14:nvPr/>
            </p14:nvContentPartPr>
            <p14:xfrm>
              <a:off x="5308540" y="2844060"/>
              <a:ext cx="951480" cy="1332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6165F770-3E17-5FD3-11BE-F0A48064B6A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54540" y="2736420"/>
                <a:ext cx="1059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EFBE055A-423B-6B29-8633-161FD8D3FF06}"/>
                  </a:ext>
                </a:extLst>
              </p14:cNvPr>
              <p14:cNvContentPartPr/>
              <p14:nvPr/>
            </p14:nvContentPartPr>
            <p14:xfrm>
              <a:off x="7441900" y="2819220"/>
              <a:ext cx="360" cy="36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EFBE055A-423B-6B29-8633-161FD8D3FF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87900" y="271122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06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10128448" y="5504340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17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332656"/>
            <a:ext cx="108012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Otwarty dostęp /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 LICENCJE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DE8F617-E7D5-01DB-1D4A-E81BDD39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999918"/>
            <a:ext cx="2038682" cy="718172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D2F9871C-EE13-B902-D25A-317DF184B535}"/>
              </a:ext>
            </a:extLst>
          </p:cNvPr>
          <p:cNvSpPr txBox="1">
            <a:spLocks/>
          </p:cNvSpPr>
          <p:nvPr/>
        </p:nvSpPr>
        <p:spPr>
          <a:xfrm>
            <a:off x="983985" y="1676719"/>
            <a:ext cx="108012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LICENCJA dla otwartych danych: CC 0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69746E2-A8C4-5816-7E36-B18BA7E28713}"/>
              </a:ext>
            </a:extLst>
          </p:cNvPr>
          <p:cNvSpPr txBox="1"/>
          <p:nvPr/>
        </p:nvSpPr>
        <p:spPr>
          <a:xfrm>
            <a:off x="3534881" y="2633177"/>
            <a:ext cx="8250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Przeniesienie do domeny publicznej.</a:t>
            </a:r>
          </a:p>
          <a:p>
            <a:r>
              <a:rPr lang="pl-PL" dirty="0"/>
              <a:t>N</a:t>
            </a:r>
            <a:r>
              <a:rPr lang="en-GB" dirty="0" err="1"/>
              <a:t>ie</a:t>
            </a:r>
            <a:r>
              <a:rPr lang="en-GB" dirty="0"/>
              <a:t> </a:t>
            </a:r>
            <a:r>
              <a:rPr lang="en-GB" dirty="0" err="1"/>
              <a:t>wymaga</a:t>
            </a:r>
            <a:r>
              <a:rPr lang="en-GB" dirty="0"/>
              <a:t> prawnie od </a:t>
            </a:r>
            <a:r>
              <a:rPr lang="en-GB" dirty="0" err="1"/>
              <a:t>użytkowników</a:t>
            </a:r>
            <a:r>
              <a:rPr lang="en-GB" dirty="0"/>
              <a:t> </a:t>
            </a:r>
            <a:r>
              <a:rPr lang="en-GB" dirty="0" err="1"/>
              <a:t>danych</a:t>
            </a:r>
            <a:r>
              <a:rPr lang="en-GB" dirty="0"/>
              <a:t> </a:t>
            </a:r>
            <a:r>
              <a:rPr lang="en-GB" dirty="0" err="1"/>
              <a:t>cytowania</a:t>
            </a:r>
            <a:r>
              <a:rPr lang="en-GB" dirty="0"/>
              <a:t> </a:t>
            </a:r>
            <a:r>
              <a:rPr lang="en-GB" dirty="0" err="1"/>
              <a:t>źródła</a:t>
            </a:r>
            <a:r>
              <a:rPr lang="en-GB" dirty="0"/>
              <a:t>, </a:t>
            </a:r>
            <a:r>
              <a:rPr lang="pl-PL" dirty="0"/>
              <a:t>ale zachowuje </a:t>
            </a:r>
            <a:r>
              <a:rPr lang="en-GB" dirty="0"/>
              <a:t>norm</a:t>
            </a:r>
            <a:r>
              <a:rPr lang="pl-PL" dirty="0"/>
              <a:t>y</a:t>
            </a:r>
            <a:r>
              <a:rPr lang="en-GB" dirty="0"/>
              <a:t> </a:t>
            </a:r>
            <a:r>
              <a:rPr lang="en-GB" dirty="0" err="1"/>
              <a:t>etyczn</a:t>
            </a:r>
            <a:r>
              <a:rPr lang="pl-PL" dirty="0"/>
              <a:t>e</a:t>
            </a:r>
            <a:r>
              <a:rPr lang="en-GB" dirty="0"/>
              <a:t> </a:t>
            </a:r>
            <a:r>
              <a:rPr lang="en-GB" dirty="0" err="1"/>
              <a:t>dotycząc</a:t>
            </a:r>
            <a:r>
              <a:rPr lang="pl-PL" dirty="0"/>
              <a:t>e</a:t>
            </a:r>
            <a:r>
              <a:rPr lang="en-GB" dirty="0"/>
              <a:t> </a:t>
            </a:r>
            <a:r>
              <a:rPr lang="en-GB" dirty="0" err="1"/>
              <a:t>atrybucji</a:t>
            </a:r>
            <a:r>
              <a:rPr lang="en-GB" dirty="0"/>
              <a:t> w </a:t>
            </a:r>
            <a:r>
              <a:rPr lang="en-GB" dirty="0" err="1"/>
              <a:t>środowiskach</a:t>
            </a:r>
            <a:r>
              <a:rPr lang="en-GB" dirty="0"/>
              <a:t> </a:t>
            </a:r>
            <a:r>
              <a:rPr lang="en-GB" dirty="0" err="1"/>
              <a:t>naukowych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98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82AE0EB-6EE0-78AF-B6E0-BCE8AFD6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0" dirty="0">
                <a:solidFill>
                  <a:srgbClr val="C00000"/>
                </a:solidFill>
                <a:effectLst/>
                <a:latin typeface="+mn-lt"/>
              </a:rPr>
              <a:t>Joint Declaration of Data Citation Principles</a:t>
            </a:r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br>
              <a:rPr lang="pl-PL" i="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(</a:t>
            </a:r>
            <a:r>
              <a:rPr lang="en-GB" i="0" dirty="0">
                <a:solidFill>
                  <a:srgbClr val="C00000"/>
                </a:solidFill>
                <a:effectLst/>
                <a:latin typeface="+mn-lt"/>
              </a:rPr>
              <a:t>FORCE11</a:t>
            </a:r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,</a:t>
            </a:r>
            <a:r>
              <a:rPr lang="en-GB" i="0" dirty="0">
                <a:solidFill>
                  <a:srgbClr val="C00000"/>
                </a:solidFill>
                <a:effectLst/>
                <a:latin typeface="+mn-lt"/>
              </a:rPr>
              <a:t> 2014</a:t>
            </a:r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)</a:t>
            </a:r>
            <a:r>
              <a:rPr lang="en-GB" i="0" dirty="0">
                <a:solidFill>
                  <a:srgbClr val="C00000"/>
                </a:solidFill>
                <a:effectLst/>
                <a:latin typeface="+mn-lt"/>
              </a:rPr>
              <a:t> 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E9688DF-A5A4-2A73-7C90-7049910E4A3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1556792"/>
            <a:ext cx="5390389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 Znaczenie</a:t>
            </a:r>
          </a:p>
          <a:p>
            <a:pPr marL="0" indent="0">
              <a:buNone/>
            </a:pPr>
            <a:r>
              <a:rPr lang="pl-PL" dirty="0"/>
              <a:t>Dane należy uznać za dające się cytować produkty badań. Cytowanie danych powinno mieć taką samą wagę w dorobku naukowym, jak cytowanie innych obiektów badawczych, takich jak publikacje.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Uznanie autorstwa</a:t>
            </a:r>
          </a:p>
          <a:p>
            <a:pPr marL="0" indent="0">
              <a:buNone/>
            </a:pPr>
            <a:r>
              <a:rPr lang="pl-PL" dirty="0"/>
              <a:t>Cytowanie danych powinno ułatwiać uznanie autorstwa oraz normatywnego i prawnego przypisania danych wszystkim osobom, które przyczyniły się do ich powstania.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Dowody</a:t>
            </a:r>
          </a:p>
          <a:p>
            <a:pPr marL="0" indent="0">
              <a:buNone/>
            </a:pPr>
            <a:r>
              <a:rPr lang="pl-PL" dirty="0"/>
              <a:t>W literaturze naukowej zawsze i wszędzie tam, gdzie twierdzenie opiera się na danych, należy przytoczyć odpowiednie dane.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4. Niepowtarzalna identyfikacja</a:t>
            </a:r>
          </a:p>
          <a:p>
            <a:pPr marL="0" indent="0">
              <a:buNone/>
            </a:pPr>
            <a:r>
              <a:rPr lang="pl-PL" dirty="0"/>
              <a:t>Cytowanie danych powinno zawierać trwałą metodę identyfikacji, którą można zastosować maszynowo, unikalną na skalę światową i szeroko stosowaną przez społeczność / PID.</a:t>
            </a:r>
          </a:p>
          <a:p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C3883B8-3766-CF34-0F19-DB7BE6D166A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5. Dostęp</a:t>
            </a:r>
          </a:p>
          <a:p>
            <a:pPr marL="0" indent="0">
              <a:buNone/>
            </a:pPr>
            <a:r>
              <a:rPr lang="pl-PL" dirty="0"/>
              <a:t>Cytowanie danych powinno ułatwiać dostęp do samych danych oraz do powiązanych metadanych, dokumentacji, kodu i innych materiałów, które są niezbędne zarówno ludziom, jak i maszynom do świadomego wykorzystania danych, do których się odnoszą.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6. Trwałość</a:t>
            </a:r>
          </a:p>
          <a:p>
            <a:pPr marL="0" indent="0">
              <a:buNone/>
            </a:pPr>
            <a:r>
              <a:rPr lang="pl-PL" dirty="0"/>
              <a:t>Unikalne identyfikatory i metadane opisujące dane powinny być trwałe — nawet po upływie czasu życia danych.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7. Specyfika i weryfikowalność</a:t>
            </a:r>
            <a:br>
              <a:rPr lang="pl-PL" dirty="0"/>
            </a:br>
            <a:r>
              <a:rPr lang="pl-PL" dirty="0"/>
              <a:t>Cytowanie danych powinno ułatwiać identyfikację, dostęp i weryfikację konkretnych danych.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8. Interoperacyjność i elastyczność</a:t>
            </a:r>
            <a:br>
              <a:rPr lang="pl-PL" dirty="0"/>
            </a:br>
            <a:r>
              <a:rPr lang="pl-PL" dirty="0"/>
              <a:t>Metody cytowania danych powinny być wystarczająco elastyczne, aby uwzględnić różne praktyki stosowane w społecznościach naukowych, ale nie powinny różnić się na tyle, aby zagrażać interoperacyjności praktyk.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569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B211B7-50D6-7657-02FA-118FAFB7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TOP </a:t>
            </a:r>
            <a:r>
              <a:rPr lang="pl-PL" i="0" dirty="0" err="1">
                <a:solidFill>
                  <a:srgbClr val="C00000"/>
                </a:solidFill>
                <a:effectLst/>
                <a:latin typeface="+mn-lt"/>
              </a:rPr>
              <a:t>Guidelines</a:t>
            </a:r>
            <a:r>
              <a:rPr lang="pl-PL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GB" i="0" dirty="0">
                <a:solidFill>
                  <a:srgbClr val="C00000"/>
                </a:solidFill>
                <a:effectLst/>
                <a:latin typeface="+mn-lt"/>
              </a:rPr>
              <a:t>Transparency and Openness Promotion Guidelines</a:t>
            </a:r>
            <a:r>
              <a:rPr lang="pl-PL" i="0" dirty="0">
                <a:solidFill>
                  <a:srgbClr val="C00000"/>
                </a:solidFill>
                <a:effectLst/>
                <a:latin typeface="+mn-lt"/>
              </a:rPr>
              <a:t> (Centre for Open Science, 2015)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FF3C8C-18F0-6360-17A2-1A535B4844C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7408" y="1628800"/>
            <a:ext cx="10657184" cy="475252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Osiem standardów transparentności:</a:t>
            </a:r>
          </a:p>
          <a:p>
            <a:r>
              <a:rPr lang="pl-PL" sz="1800" dirty="0"/>
              <a:t>Standardy cytowania</a:t>
            </a:r>
          </a:p>
          <a:p>
            <a:pPr marL="400050" lvl="1" indent="0">
              <a:buNone/>
            </a:pPr>
            <a:r>
              <a:rPr lang="pl-PL" dirty="0"/>
              <a:t>Cytowanie artykułu jest rutynowe i dobrze sformułowane. Podobne standardy można zastosować do cytowania danych, kodu i innych wyników badań, aby rozpoznać i uznać oryginalny wkład intelektualny.</a:t>
            </a:r>
          </a:p>
          <a:p>
            <a:r>
              <a:rPr lang="pl-PL" sz="1800" b="1" dirty="0"/>
              <a:t>Transparentność/Przejrzystość danych</a:t>
            </a:r>
          </a:p>
          <a:p>
            <a:r>
              <a:rPr lang="pl-PL" sz="1800" dirty="0"/>
              <a:t>Przejrzystość metod analitycznych (kodów)</a:t>
            </a:r>
          </a:p>
          <a:p>
            <a:r>
              <a:rPr lang="pl-PL" sz="1800" dirty="0"/>
              <a:t>Przejrzystość materiałów badawczych</a:t>
            </a:r>
          </a:p>
          <a:p>
            <a:r>
              <a:rPr lang="pl-PL" sz="1800" dirty="0"/>
              <a:t>Przejrzystość projektu i analizy</a:t>
            </a:r>
          </a:p>
          <a:p>
            <a:r>
              <a:rPr lang="pl-PL" sz="1800" dirty="0"/>
              <a:t>Wstępna rejestracja badań </a:t>
            </a:r>
          </a:p>
          <a:p>
            <a:r>
              <a:rPr lang="pl-PL" sz="1800" dirty="0"/>
              <a:t>Wstępna rejestracja planów analiz</a:t>
            </a:r>
          </a:p>
          <a:p>
            <a:r>
              <a:rPr lang="pl-PL" sz="1800" dirty="0"/>
              <a:t>Replikacja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Trzy poziomy zaawansowania.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6162FC-82D3-ACB4-A0CF-DCBFE0635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653891"/>
            <a:ext cx="2985555" cy="17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53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2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332656"/>
            <a:ext cx="10297144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57485-64BC-55D2-C9FA-19F7BD529106}"/>
              </a:ext>
            </a:extLst>
          </p:cNvPr>
          <p:cNvSpPr txBox="1"/>
          <p:nvPr/>
        </p:nvSpPr>
        <p:spPr>
          <a:xfrm>
            <a:off x="4223792" y="1268760"/>
            <a:ext cx="69847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pl-PL" dirty="0"/>
              <a:t>Otwarte dane badawcze: kontekst 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pl-PL" dirty="0"/>
              <a:t>Plan Zarządzania Danymi / DMP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pl-PL" dirty="0"/>
              <a:t>Koszty kwalifikowane 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pl-PL" dirty="0"/>
              <a:t>Raportowanie</a:t>
            </a:r>
          </a:p>
        </p:txBody>
      </p:sp>
    </p:spTree>
    <p:extLst>
      <p:ext uri="{BB962C8B-B14F-4D97-AF65-F5344CB8AC3E}">
        <p14:creationId xmlns:p14="http://schemas.microsoft.com/office/powerpoint/2010/main" val="319151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14"/>
          </p:nvPr>
        </p:nvSpPr>
        <p:spPr>
          <a:xfrm>
            <a:off x="11760200" y="6247364"/>
            <a:ext cx="431800" cy="70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sz="2800"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20</a:t>
            </a:fld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800"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775520" y="332656"/>
            <a:ext cx="9073008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FAIR Data </a:t>
            </a:r>
            <a:r>
              <a:rPr lang="en-US" sz="2800" b="1" dirty="0">
                <a:solidFill>
                  <a:srgbClr val="C00000"/>
                </a:solidFill>
              </a:rPr>
              <a:t>Principles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7E9220-DE1D-4240-B7F2-06E868DF412B}"/>
              </a:ext>
            </a:extLst>
          </p:cNvPr>
          <p:cNvSpPr txBox="1"/>
          <p:nvPr/>
        </p:nvSpPr>
        <p:spPr>
          <a:xfrm>
            <a:off x="582216" y="1916832"/>
            <a:ext cx="1102756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pl-PL" dirty="0">
              <a:ea typeface="Calibri"/>
              <a:cs typeface="Calibri"/>
              <a:sym typeface="Calibri"/>
            </a:endParaRPr>
          </a:p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pl-PL" b="1" dirty="0">
                <a:ea typeface="Calibri"/>
                <a:cs typeface="Calibri"/>
                <a:sym typeface="Calibri"/>
              </a:rPr>
              <a:t>W polityce NCN: O</a:t>
            </a:r>
            <a:r>
              <a:rPr lang="en-US" b="1" dirty="0">
                <a:ea typeface="Calibri"/>
                <a:cs typeface="Calibri"/>
                <a:sym typeface="Calibri"/>
              </a:rPr>
              <a:t>pen</a:t>
            </a:r>
            <a:r>
              <a:rPr lang="pl-PL" b="1" dirty="0">
                <a:ea typeface="Calibri"/>
                <a:cs typeface="Calibri"/>
                <a:sym typeface="Calibri"/>
              </a:rPr>
              <a:t> data = </a:t>
            </a:r>
            <a:r>
              <a:rPr lang="pl-PL" b="1" dirty="0"/>
              <a:t>FAIR data</a:t>
            </a:r>
          </a:p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pl-PL" b="1" dirty="0">
              <a:sym typeface="Calibri"/>
            </a:endParaRPr>
          </a:p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pl-PL" b="1" dirty="0">
                <a:sym typeface="Calibri"/>
              </a:rPr>
              <a:t>Dane otwarte muszą być zgodne z zasadami FAIR </a:t>
            </a:r>
          </a:p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pl-PL" b="1" dirty="0">
              <a:sym typeface="Calibri"/>
            </a:endParaRPr>
          </a:p>
          <a:p>
            <a:pPr marL="359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pl-PL" b="1" dirty="0">
                <a:sym typeface="Calibri"/>
              </a:rPr>
              <a:t>(ang. FAIR Data </a:t>
            </a:r>
            <a:r>
              <a:rPr lang="pl-PL" b="1" dirty="0" err="1">
                <a:sym typeface="Calibri"/>
              </a:rPr>
              <a:t>Principles</a:t>
            </a:r>
            <a:r>
              <a:rPr lang="pl-PL" b="1" dirty="0">
                <a:sym typeface="Calibri"/>
              </a:rPr>
              <a:t>; </a:t>
            </a:r>
            <a:r>
              <a:rPr lang="pl-PL" b="1" dirty="0" err="1">
                <a:sym typeface="Calibri"/>
              </a:rPr>
              <a:t>FAIRification</a:t>
            </a:r>
            <a:r>
              <a:rPr lang="pl-PL" b="1" dirty="0">
                <a:sym typeface="Calibri"/>
              </a:rPr>
              <a:t>)  </a:t>
            </a:r>
            <a:endParaRPr lang="en-US" b="1" dirty="0">
              <a:ea typeface="Calibri"/>
              <a:cs typeface="Calibri"/>
              <a:sym typeface="Calibri"/>
            </a:endParaRPr>
          </a:p>
          <a:p>
            <a:pPr marL="3852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dirty="0">
              <a:ea typeface="Calibri"/>
              <a:cs typeface="Calibri"/>
              <a:sym typeface="Calibri"/>
            </a:endParaRPr>
          </a:p>
          <a:p>
            <a:pPr marL="3852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dirty="0">
              <a:ea typeface="Calibri"/>
              <a:cs typeface="Calibri"/>
              <a:sym typeface="Calibri"/>
            </a:endParaRPr>
          </a:p>
          <a:p>
            <a:pPr marL="3852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FEBFB3B-381F-B7A0-70CB-F883B7A99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428778"/>
            <a:ext cx="4520162" cy="2260080"/>
          </a:xfrm>
          <a:prstGeom prst="rect">
            <a:avLst/>
          </a:prstGeom>
          <a:noFill/>
          <a:ln>
            <a:solidFill>
              <a:srgbClr val="EDEDED"/>
            </a:solidFill>
          </a:ln>
        </p:spPr>
      </p:pic>
    </p:spTree>
    <p:extLst>
      <p:ext uri="{BB962C8B-B14F-4D97-AF65-F5344CB8AC3E}">
        <p14:creationId xmlns:p14="http://schemas.microsoft.com/office/powerpoint/2010/main" val="24020440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703512" y="-288030"/>
            <a:ext cx="10094912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2800" b="1" kern="12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Zasady FAIR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9F2D1D8-D4A2-BF33-23A1-BF385B714AC1}"/>
              </a:ext>
            </a:extLst>
          </p:cNvPr>
          <p:cNvSpPr txBox="1"/>
          <p:nvPr/>
        </p:nvSpPr>
        <p:spPr>
          <a:xfrm>
            <a:off x="1559495" y="980728"/>
            <a:ext cx="10238929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b="1" dirty="0" err="1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Findable</a:t>
            </a:r>
            <a:r>
              <a:rPr lang="pl-PL" b="1" dirty="0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: odnajdywalne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dirty="0">
                <a:latin typeface="Arial" pitchFamily="34" charset="0"/>
                <a:cs typeface="Arial" pitchFamily="34" charset="0"/>
              </a:rPr>
              <a:t>metadane oraz unikalny elektroniczny identyfikator (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ang.PID</a:t>
            </a:r>
            <a:r>
              <a:rPr lang="pl-PL" dirty="0">
                <a:latin typeface="Arial" pitchFamily="34" charset="0"/>
                <a:cs typeface="Arial" pitchFamily="34" charset="0"/>
              </a:rPr>
              <a:t>); dane oraz metadane posiadają PID (np. DOI).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b="1" dirty="0" err="1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Accessible</a:t>
            </a:r>
            <a:r>
              <a:rPr lang="pl-PL" b="1" dirty="0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: dostępne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dirty="0">
                <a:latin typeface="Arial" pitchFamily="34" charset="0"/>
                <a:cs typeface="Arial" pitchFamily="34" charset="0"/>
              </a:rPr>
              <a:t>dostęp do (meta)danych z wykorzystaniem standardowych protokołów komunikacyjnych (otwarte, bezpłatne i powszechnie stosowane), metadane są przechowywane dłużej niż dane (jest to tańsze i łatwiejsze).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endParaRPr lang="pl-PL" dirty="0">
              <a:highlight>
                <a:srgbClr val="C5C7F1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b="1" dirty="0" err="1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Interoperable</a:t>
            </a:r>
            <a:r>
              <a:rPr lang="pl-PL" b="1" dirty="0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: </a:t>
            </a:r>
            <a:r>
              <a:rPr lang="pl-PL" b="1" dirty="0" err="1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interoperacyjne</a:t>
            </a:r>
            <a:endParaRPr lang="pl-PL" b="1" dirty="0">
              <a:highlight>
                <a:srgbClr val="C5C7F1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dirty="0">
                <a:latin typeface="Arial" pitchFamily="34" charset="0"/>
                <a:cs typeface="Arial" pitchFamily="34" charset="0"/>
              </a:rPr>
              <a:t>(meta)dane doczytywane i przetwarzane przez ludzi i maszyny bez konieczności wykorzystywania tłumaczeń, specjalistycznych algorytmów; format (zapewniający odczyt maszynowy i przez ludzi), powszechnie stosowane słowniki dostosowanie do standardów obowiązujących w danej dziedzinie, odnośniki do powiązanych zbiorów.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b="1" dirty="0" err="1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Reusable</a:t>
            </a:r>
            <a:r>
              <a:rPr lang="pl-PL" b="1" dirty="0">
                <a:highlight>
                  <a:srgbClr val="C5C7F1"/>
                </a:highlight>
                <a:latin typeface="Arial" pitchFamily="34" charset="0"/>
                <a:cs typeface="Arial" pitchFamily="34" charset="0"/>
              </a:rPr>
              <a:t>: możliwe do ponownego wykorzystania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r>
              <a:rPr lang="pl-PL" dirty="0">
                <a:latin typeface="Arial" pitchFamily="34" charset="0"/>
                <a:cs typeface="Arial" pitchFamily="34" charset="0"/>
              </a:rPr>
              <a:t>prawna interoperacyjność; licencję określającą jednoznacznie warunki ponownego wykorzystania i przetwarzania danych np. CC 0; odczytywane przez ludzi i maszyny, precyzyjne informacje dotyczące cytowania;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B133C"/>
              </a:buClr>
            </a:pP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7" hidden="1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  <a:spcAft>
                <a:spcPts val="600"/>
              </a:spcAft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  <a:spcAft>
                  <a:spcPts val="600"/>
                </a:spcAft>
              </a:pPr>
              <a:t>21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lang="pl-P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0533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48B27-AD2B-79D8-1571-AD57708C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otwierania danych badawczych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3EB5C-AA2A-BA8C-2C04-41C5576772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1484784"/>
            <a:ext cx="10972800" cy="44644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pl-PL" sz="1800" b="1" dirty="0">
                <a:solidFill>
                  <a:schemeClr val="tx1"/>
                </a:solidFill>
              </a:rPr>
              <a:t>Dane powinny być tak otwarte, jak to możliwe i na tyle zamknięte, na ile to jest konieczne. </a:t>
            </a:r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1800" b="1" dirty="0">
                <a:solidFill>
                  <a:schemeClr val="tx1"/>
                </a:solidFill>
              </a:rPr>
              <a:t>ang.: a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 open as possible, as closed as necessary</a:t>
            </a:r>
            <a:r>
              <a:rPr lang="pl-PL" sz="18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.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384A7-8C01-CA77-16A8-F8B80AFD8BBA}"/>
              </a:ext>
            </a:extLst>
          </p:cNvPr>
          <p:cNvSpPr txBox="1"/>
          <p:nvPr/>
        </p:nvSpPr>
        <p:spPr>
          <a:xfrm>
            <a:off x="603975" y="3717032"/>
            <a:ext cx="11013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n-lt"/>
              </a:rPr>
              <a:t>Domyślnie uznajemy, że dane powiązane muszą zostać otwarte. Jednak mogą być sytuację, w których możemy uznać ograniczenie dostępu (ang. </a:t>
            </a:r>
            <a:r>
              <a:rPr lang="pl-PL" dirty="0" err="1">
                <a:latin typeface="+mn-lt"/>
              </a:rPr>
              <a:t>opt</a:t>
            </a:r>
            <a:r>
              <a:rPr lang="pl-PL" dirty="0">
                <a:latin typeface="+mn-lt"/>
              </a:rPr>
              <a:t>-out </a:t>
            </a:r>
            <a:r>
              <a:rPr lang="pl-PL" dirty="0" err="1">
                <a:latin typeface="+mn-lt"/>
              </a:rPr>
              <a:t>criteria</a:t>
            </a:r>
            <a:r>
              <a:rPr lang="pl-PL" dirty="0">
                <a:latin typeface="+mn-lt"/>
              </a:rPr>
              <a:t>) lub embargo (opóźniony czas otwarcia danych). Ograniczenia muszą być rzetelnie uzasadnione.</a:t>
            </a:r>
          </a:p>
          <a:p>
            <a:pPr algn="just"/>
            <a:endParaRPr lang="pl-PL" dirty="0">
              <a:latin typeface="+mn-lt"/>
            </a:endParaRPr>
          </a:p>
          <a:p>
            <a:pPr algn="just"/>
            <a:r>
              <a:rPr lang="pl-PL" dirty="0">
                <a:latin typeface="+mn-lt"/>
              </a:rPr>
              <a:t>Ograniczenie dostępu w przypadku: eksploatacja przemysłowa, ograniczenia wynikające z klauzuli poufność, zasady bezpieczeństwa i dobra publicznego, prawa własności intelektualnej, w tym ochrony patentowej czy tajemnicy handlowej, kwestie etyczne i ochrony danych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osobowych</a:t>
            </a:r>
            <a:r>
              <a:rPr lang="pl-PL" dirty="0">
                <a:latin typeface="+mn-lt"/>
              </a:rPr>
              <a:t>, dane na licencji strony trzeciej…</a:t>
            </a:r>
          </a:p>
        </p:txBody>
      </p:sp>
    </p:spTree>
    <p:extLst>
      <p:ext uri="{BB962C8B-B14F-4D97-AF65-F5344CB8AC3E}">
        <p14:creationId xmlns:p14="http://schemas.microsoft.com/office/powerpoint/2010/main" val="16615591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053DB-9388-D7E9-B39B-920EFC4E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Zestaw danych ang. </a:t>
            </a:r>
            <a:r>
              <a:rPr lang="pl-PL" dirty="0" err="1">
                <a:solidFill>
                  <a:srgbClr val="C00000"/>
                </a:solidFill>
              </a:rPr>
              <a:t>dataset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DB7E0-DBB1-E296-617A-B0C8E6A6D5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392" y="2132856"/>
            <a:ext cx="6494512" cy="3024336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Dane badawcze najczęściej udostępniane są w postaci tzw. </a:t>
            </a:r>
            <a:r>
              <a:rPr lang="pl-PL" sz="1800" b="1" dirty="0">
                <a:solidFill>
                  <a:schemeClr val="tx1"/>
                </a:solidFill>
              </a:rPr>
              <a:t>datasetów, </a:t>
            </a:r>
            <a:r>
              <a:rPr lang="pl-PL" sz="1800" dirty="0">
                <a:solidFill>
                  <a:schemeClr val="tx1"/>
                </a:solidFill>
              </a:rPr>
              <a:t>czyli zbiorów stanowiących pewną odrębną całość i zawierających dane powiązane z jedną publikacją, projektem naukowym, bądź eksperymentem</a:t>
            </a:r>
            <a:r>
              <a:rPr lang="pl-PL" sz="1800" b="1" dirty="0">
                <a:solidFill>
                  <a:schemeClr val="tx1"/>
                </a:solidFill>
              </a:rPr>
              <a:t>. </a:t>
            </a:r>
          </a:p>
          <a:p>
            <a:r>
              <a:rPr lang="pl-PL" sz="1800" dirty="0">
                <a:solidFill>
                  <a:schemeClr val="tx1"/>
                </a:solidFill>
              </a:rPr>
              <a:t>Zasady FAIR</a:t>
            </a:r>
          </a:p>
          <a:p>
            <a:r>
              <a:rPr lang="pl-PL" sz="1800" dirty="0">
                <a:solidFill>
                  <a:schemeClr val="tx1"/>
                </a:solidFill>
              </a:rPr>
              <a:t>Dokumentacja </a:t>
            </a:r>
          </a:p>
          <a:p>
            <a:r>
              <a:rPr lang="pl-PL" sz="1800" dirty="0">
                <a:solidFill>
                  <a:schemeClr val="tx1"/>
                </a:solidFill>
              </a:rPr>
              <a:t>Metadane </a:t>
            </a:r>
          </a:p>
          <a:p>
            <a:r>
              <a:rPr lang="pl-PL" sz="1800" dirty="0">
                <a:solidFill>
                  <a:schemeClr val="tx1"/>
                </a:solidFill>
              </a:rPr>
              <a:t>Trwały unikalny elektroniczny identyfikator (PID)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32879F-556C-82FB-16C4-026BADA2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574950"/>
            <a:ext cx="4023614" cy="329352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7DC3268-9C63-5764-42A9-205153204BEE}"/>
              </a:ext>
            </a:extLst>
          </p:cNvPr>
          <p:cNvSpPr txBox="1"/>
          <p:nvPr/>
        </p:nvSpPr>
        <p:spPr>
          <a:xfrm>
            <a:off x="9696400" y="4868473"/>
            <a:ext cx="263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https://repod.icm.edu.pl/</a:t>
            </a:r>
          </a:p>
        </p:txBody>
      </p:sp>
    </p:spTree>
    <p:extLst>
      <p:ext uri="{BB962C8B-B14F-4D97-AF65-F5344CB8AC3E}">
        <p14:creationId xmlns:p14="http://schemas.microsoft.com/office/powerpoint/2010/main" val="24183004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662A4-3177-35BD-DD7F-CDB67C58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Dokumentacja i jakość danych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A311E7-4626-E352-C257-CC974DEB529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l-PL" sz="1800" dirty="0"/>
              <a:t>Opis kontekstu badania.</a:t>
            </a:r>
          </a:p>
          <a:p>
            <a:pPr>
              <a:buFont typeface="+mj-lt"/>
              <a:buAutoNum type="arabicPeriod"/>
            </a:pPr>
            <a:r>
              <a:rPr lang="pl-PL" sz="1800" dirty="0"/>
              <a:t>Opis metodologii: metody pozyskiwania danych, metody analizy danych, użyte oprogramowanie i sprzęt.</a:t>
            </a:r>
          </a:p>
          <a:p>
            <a:pPr>
              <a:buFont typeface="+mj-lt"/>
              <a:buAutoNum type="arabicPeriod"/>
            </a:pPr>
            <a:r>
              <a:rPr lang="pl-PL" sz="1800" dirty="0"/>
              <a:t>Struktura i relacje między folderami: chronologicznie i tematycznie.</a:t>
            </a:r>
          </a:p>
          <a:p>
            <a:pPr>
              <a:buFont typeface="+mj-lt"/>
              <a:buAutoNum type="arabicPeriod"/>
            </a:pPr>
            <a:r>
              <a:rPr lang="pl-PL" sz="1800" dirty="0"/>
              <a:t>Sposób kontroli jakości danych.</a:t>
            </a:r>
          </a:p>
          <a:p>
            <a:pPr>
              <a:buFont typeface="+mj-lt"/>
              <a:buAutoNum type="arabicPeriod"/>
            </a:pPr>
            <a:r>
              <a:rPr lang="pl-PL" sz="1800" dirty="0"/>
              <a:t>Informacja o otwartości danych.</a:t>
            </a:r>
          </a:p>
          <a:p>
            <a:pPr>
              <a:buFont typeface="+mj-lt"/>
              <a:buAutoNum type="arabicPeriod"/>
            </a:pPr>
            <a:r>
              <a:rPr lang="pl-PL" sz="1800" dirty="0"/>
              <a:t>Słowniczek.</a:t>
            </a:r>
          </a:p>
          <a:p>
            <a:pPr marL="0" indent="0">
              <a:buNone/>
            </a:pPr>
            <a:r>
              <a:rPr lang="pl-PL" sz="1800" dirty="0"/>
              <a:t>….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Niezbędna do </a:t>
            </a:r>
            <a:r>
              <a:rPr lang="pl-PL" sz="1800" dirty="0" err="1"/>
              <a:t>replikowalności</a:t>
            </a:r>
            <a:r>
              <a:rPr lang="pl-PL" sz="1800" dirty="0"/>
              <a:t> badania …</a:t>
            </a:r>
          </a:p>
          <a:p>
            <a:endParaRPr lang="en-GB" sz="1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478772-894A-FB2C-6D10-FE42C7E57D4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556792"/>
            <a:ext cx="5390389" cy="1124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Plik 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ReadMe.txt 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lub adres 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URL 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z wyjaśnieniem jak używać danych</a:t>
            </a:r>
            <a:endParaRPr lang="en-GB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23252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C694B-ECA9-F4A5-2172-1B19ABBE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58" y="0"/>
            <a:ext cx="10362182" cy="137271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Metadane/ ang. </a:t>
            </a:r>
            <a:r>
              <a:rPr lang="pl-PL" dirty="0" err="1">
                <a:solidFill>
                  <a:srgbClr val="C00000"/>
                </a:solidFill>
              </a:rPr>
              <a:t>metadata</a:t>
            </a:r>
            <a:br>
              <a:rPr lang="pl-PL" dirty="0">
                <a:solidFill>
                  <a:srgbClr val="C00000"/>
                </a:solidFill>
              </a:rPr>
            </a:br>
            <a:br>
              <a:rPr lang="pl-PL" b="1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FFF636-A5F5-BA4D-A5EF-132A713199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579" y="1124744"/>
            <a:ext cx="6347147" cy="5235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Przykład standardu Dublin </a:t>
            </a:r>
            <a:r>
              <a:rPr lang="pl-PL" sz="1800" b="1" dirty="0" err="1">
                <a:solidFill>
                  <a:schemeClr val="tx1"/>
                </a:solidFill>
              </a:rPr>
              <a:t>Core</a:t>
            </a:r>
            <a:r>
              <a:rPr lang="pl-PL" sz="1800" b="1" dirty="0">
                <a:solidFill>
                  <a:schemeClr val="tx1"/>
                </a:solidFill>
              </a:rPr>
              <a:t> Standard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tytuł zestawu danych/</a:t>
            </a:r>
            <a:r>
              <a:rPr lang="pl-PL" sz="1800" dirty="0" err="1">
                <a:solidFill>
                  <a:schemeClr val="tx1"/>
                </a:solidFill>
              </a:rPr>
              <a:t>datasetu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nazwisko/numer ID/ORCID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opis danych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data zebrania danych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obszar pozyskania danych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pl-PL" sz="1800" dirty="0">
                <a:solidFill>
                  <a:schemeClr val="tx1"/>
                </a:solidFill>
              </a:rPr>
              <a:t>krajowy, regionalny, globalny</a:t>
            </a:r>
            <a:r>
              <a:rPr lang="en-GB" sz="1800" dirty="0">
                <a:solidFill>
                  <a:schemeClr val="tx1"/>
                </a:solidFill>
              </a:rPr>
              <a:t>)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format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język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lokalizacja danych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PID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status </a:t>
            </a:r>
            <a:r>
              <a:rPr lang="pl-PL" sz="1800" dirty="0" err="1">
                <a:solidFill>
                  <a:schemeClr val="tx1"/>
                </a:solidFill>
              </a:rPr>
              <a:t>dostępu&amp;embargo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licencja (np. CC 0)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Instytucja finansująca badanie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powiązane zestawy danych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• </a:t>
            </a:r>
            <a:r>
              <a:rPr lang="pl-PL" sz="1800" dirty="0">
                <a:solidFill>
                  <a:schemeClr val="tx1"/>
                </a:solidFill>
              </a:rPr>
              <a:t>sposób cytowania danych 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F30A24-2586-F2B0-3712-FDAEC4939E9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104112" y="1124744"/>
            <a:ext cx="4540219" cy="5353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AA8D15-26E9-3752-2FAF-27BD3BDD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8" y="3742611"/>
            <a:ext cx="4283588" cy="273630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24F0C75-615F-D85A-7A4C-9B904F563E4D}"/>
              </a:ext>
            </a:extLst>
          </p:cNvPr>
          <p:cNvSpPr txBox="1"/>
          <p:nvPr/>
        </p:nvSpPr>
        <p:spPr>
          <a:xfrm>
            <a:off x="7704820" y="6494005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Źródło: www.dataedu.com, Autor: Piotr </a:t>
            </a:r>
            <a:r>
              <a:rPr lang="pl-PL" sz="1400" dirty="0" err="1"/>
              <a:t>Kononow</a:t>
            </a:r>
            <a:r>
              <a:rPr lang="pl-P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4893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2927648" y="21328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</a:rPr>
              <a:t>Plan Zarządzania Danymi </a:t>
            </a:r>
          </a:p>
          <a:p>
            <a:pPr algn="ctr"/>
            <a:r>
              <a:rPr lang="pl-PL" sz="3200" b="1" dirty="0">
                <a:latin typeface="Arial" panose="020B0604020202020204" pitchFamily="34" charset="0"/>
              </a:rPr>
              <a:t>Ogólne Informacje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98492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27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260648"/>
            <a:ext cx="949471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Co to jest Plan Zarządzania Danymi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FBB74AD-09F4-4718-AE36-F6C1390AEF29}"/>
              </a:ext>
            </a:extLst>
          </p:cNvPr>
          <p:cNvSpPr txBox="1"/>
          <p:nvPr/>
        </p:nvSpPr>
        <p:spPr>
          <a:xfrm>
            <a:off x="1127448" y="1550614"/>
            <a:ext cx="940221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</a:rPr>
              <a:t>to </a:t>
            </a:r>
            <a:r>
              <a:rPr lang="pl-PL" sz="2400" b="1" dirty="0">
                <a:latin typeface="Arial" panose="020B0604020202020204" pitchFamily="34" charset="0"/>
              </a:rPr>
              <a:t>część planu badań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</a:rPr>
              <a:t>jego celem jest uzupełnienie planu badań o </a:t>
            </a:r>
            <a:r>
              <a:rPr lang="pl-PL" sz="2400" b="1" dirty="0">
                <a:latin typeface="Arial" panose="020B0604020202020204" pitchFamily="34" charset="0"/>
              </a:rPr>
              <a:t>techniczny opis</a:t>
            </a:r>
            <a:r>
              <a:rPr lang="pl-PL" sz="2400" dirty="0">
                <a:latin typeface="Arial" panose="020B0604020202020204" pitchFamily="34" charset="0"/>
              </a:rPr>
              <a:t> sposobu zarządzania danymi w czasie realizacji projektu i po jego zakończeniu. 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3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28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911424" y="260648"/>
            <a:ext cx="942270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Ogólne cechy DMP w NCN</a:t>
            </a:r>
          </a:p>
          <a:p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27A1261-EAE1-4CEA-94F2-C26D6905C767}"/>
              </a:ext>
            </a:extLst>
          </p:cNvPr>
          <p:cNvSpPr txBox="1"/>
          <p:nvPr/>
        </p:nvSpPr>
        <p:spPr>
          <a:xfrm>
            <a:off x="767408" y="1484784"/>
            <a:ext cx="101531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stosowany dla wszystkich konkursów i naborów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oparty na stałym formacie (ale DMP musi być dostosowane do projektu!)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 formie kwestionariusza składającego się z sześciu głównych sekcji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dostępny we wniosku w systemie OSF i w ogłoszeniu konkursowym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to dokument dynamiczny – może (a nawet powinien) zmieniać się w trakcie projektu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podlega ocenie formalnej i merytorycznej</a:t>
            </a:r>
          </a:p>
          <a:p>
            <a:pPr>
              <a:spcAft>
                <a:spcPts val="1200"/>
              </a:spcAft>
            </a:pP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152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29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7408" y="260648"/>
            <a:ext cx="95667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Dlaczego jest ważny?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FBB74AD-09F4-4718-AE36-F6C1390AEF29}"/>
              </a:ext>
            </a:extLst>
          </p:cNvPr>
          <p:cNvSpPr txBox="1"/>
          <p:nvPr/>
        </p:nvSpPr>
        <p:spPr>
          <a:xfrm>
            <a:off x="983432" y="1356396"/>
            <a:ext cx="964907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zabezpieczenie danych przed ich utratą lub nieuprawnionym wykorzystaniem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pomaga monitorować postępy w realizacji badań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ułatwia współpracę pomiędzy naukowcami pracującymi w danym projekcie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wzmacnia kontrolę dostępu do danych i jakości danych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pomaga zorganizować i skoordynować realizację badań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zabezpiecza osobowe i wrażliwe dane np. przed ich nieuprawnionym wykorzystaniem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wspiera organizację długotrwałego przechowywania danych</a:t>
            </a:r>
          </a:p>
          <a:p>
            <a:pPr>
              <a:spcAft>
                <a:spcPts val="1200"/>
              </a:spcAft>
            </a:pPr>
            <a:endParaRPr lang="pl-PL" sz="2200" dirty="0">
              <a:latin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6">
            <a:extLst>
              <a:ext uri="{FF2B5EF4-FFF2-40B4-BE49-F238E27FC236}">
                <a16:creationId xmlns:a16="http://schemas.microsoft.com/office/drawing/2014/main" id="{BA55FBE2-F585-0E75-A811-D45B782D650A}"/>
              </a:ext>
            </a:extLst>
          </p:cNvPr>
          <p:cNvSpPr txBox="1">
            <a:spLocks/>
          </p:cNvSpPr>
          <p:nvPr/>
        </p:nvSpPr>
        <p:spPr>
          <a:xfrm>
            <a:off x="6888088" y="3446289"/>
            <a:ext cx="5472608" cy="112474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</a:rPr>
              <a:t>Otwarte dane</a:t>
            </a:r>
          </a:p>
          <a:p>
            <a:r>
              <a:rPr lang="pl-PL" b="1" dirty="0">
                <a:solidFill>
                  <a:schemeClr val="tx1"/>
                </a:solidFill>
              </a:rPr>
              <a:t>Badawcze: kontekst </a:t>
            </a:r>
          </a:p>
        </p:txBody>
      </p:sp>
    </p:spTree>
    <p:extLst>
      <p:ext uri="{BB962C8B-B14F-4D97-AF65-F5344CB8AC3E}">
        <p14:creationId xmlns:p14="http://schemas.microsoft.com/office/powerpoint/2010/main" val="295699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4007768" y="148478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Arial" panose="020B0604020202020204" pitchFamily="34" charset="0"/>
              </a:rPr>
              <a:t>1. Opis danych oraz pozyskiwanie lub ponowne wykorzystanie dostępnych danych</a:t>
            </a:r>
            <a:r>
              <a:rPr lang="pl-PL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44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31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919536" y="260648"/>
            <a:ext cx="841459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Opis danych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4E0E69-2436-429F-A6EA-2422DC96354B}"/>
              </a:ext>
            </a:extLst>
          </p:cNvPr>
          <p:cNvSpPr txBox="1"/>
          <p:nvPr/>
        </p:nvSpPr>
        <p:spPr>
          <a:xfrm>
            <a:off x="1055440" y="1104338"/>
            <a:ext cx="97570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ighlight>
                  <a:srgbClr val="C5C7F1"/>
                </a:highlight>
                <a:latin typeface="Arial" panose="020B0604020202020204" pitchFamily="34" charset="0"/>
              </a:rPr>
              <a:t>1.1 Sposób pozyskiwania lub wytwarzania nowych danych lub ponownego wykorzystywania danych istniejących </a:t>
            </a:r>
          </a:p>
          <a:p>
            <a:endParaRPr lang="pl-PL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highlight>
                  <a:srgbClr val="FF9F9F"/>
                </a:highlight>
                <a:latin typeface="Arial" panose="020B0604020202020204" pitchFamily="34" charset="0"/>
              </a:rPr>
              <a:t>Nowe pierwotne (nowe): </a:t>
            </a:r>
            <a:r>
              <a:rPr lang="pl-PL" sz="2200" b="1" dirty="0">
                <a:latin typeface="Arial" panose="020B0604020202020204" pitchFamily="34" charset="0"/>
              </a:rPr>
              <a:t>metody pozyskiwania i analizowania danych i oprogramowanie</a:t>
            </a:r>
            <a:r>
              <a:rPr lang="pl-PL" sz="2200" dirty="0">
                <a:latin typeface="Arial" panose="020B0604020202020204" pitchFamily="34" charset="0"/>
              </a:rPr>
              <a:t>, które posłużą do pozyskiwania lub wytwarzania nowych danych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highlight>
                  <a:srgbClr val="66CCFF"/>
                </a:highlight>
                <a:latin typeface="Arial" panose="020B0604020202020204" pitchFamily="34" charset="0"/>
              </a:rPr>
              <a:t>Dane wtórne (istniejące wcześniej): </a:t>
            </a:r>
            <a:r>
              <a:rPr lang="pl-PL" sz="2200" dirty="0">
                <a:latin typeface="Arial" panose="020B0604020202020204" pitchFamily="34" charset="0"/>
              </a:rPr>
              <a:t>własne lub będące w posiadaniu strony trzeciej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latin typeface="Arial" panose="020B0604020202020204" pitchFamily="34" charset="0"/>
              </a:rPr>
              <a:t>sposób udokumentowania pochodzenia danych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latin typeface="Arial" panose="020B0604020202020204" pitchFamily="34" charset="0"/>
              </a:rPr>
              <a:t>sposób organizacji plików i zarządzanie </a:t>
            </a:r>
            <a:r>
              <a:rPr lang="pl-PL" sz="2200" dirty="0">
                <a:latin typeface="Arial" panose="020B0604020202020204" pitchFamily="34" charset="0"/>
              </a:rPr>
              <a:t>ich różnymi </a:t>
            </a:r>
            <a:r>
              <a:rPr lang="pl-PL" sz="2200" b="1" dirty="0">
                <a:latin typeface="Arial" panose="020B0604020202020204" pitchFamily="34" charset="0"/>
              </a:rPr>
              <a:t>wersjami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>
                <a:latin typeface="Arial" panose="020B0604020202020204" pitchFamily="34" charset="0"/>
              </a:rPr>
              <a:t>kontrola jakości i spójności </a:t>
            </a:r>
            <a:r>
              <a:rPr lang="pl-PL" sz="2200" dirty="0">
                <a:latin typeface="Arial" panose="020B0604020202020204" pitchFamily="34" charset="0"/>
              </a:rPr>
              <a:t>(kalibracja, walidacja, recenzje…)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informacja czy konieczna będzie </a:t>
            </a:r>
            <a:r>
              <a:rPr lang="pl-PL" sz="2200" b="1" dirty="0">
                <a:latin typeface="Arial" panose="020B0604020202020204" pitchFamily="34" charset="0"/>
              </a:rPr>
              <a:t>digitalizacja danych analogowych lub wydanych w formie papierowej </a:t>
            </a:r>
            <a:r>
              <a:rPr lang="pl-PL" sz="2200" dirty="0">
                <a:latin typeface="Arial" panose="020B0604020202020204" pitchFamily="34" charset="0"/>
              </a:rPr>
              <a:t>(np. mapy, fotografie, teksty)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77150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06B176E-191E-EAAA-5FC1-B54709FE0CFB}"/>
              </a:ext>
            </a:extLst>
          </p:cNvPr>
          <p:cNvSpPr txBox="1"/>
          <p:nvPr/>
        </p:nvSpPr>
        <p:spPr>
          <a:xfrm>
            <a:off x="767408" y="620689"/>
            <a:ext cx="108732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W rozumieniu Planu Zarzadzania Danymi, </a:t>
            </a:r>
            <a:r>
              <a:rPr lang="pl-PL" sz="2000" b="1" u="sng" dirty="0">
                <a:latin typeface="+mn-lt"/>
              </a:rPr>
              <a:t>dane</a:t>
            </a:r>
            <a:r>
              <a:rPr lang="pl-PL" sz="2000" dirty="0">
                <a:latin typeface="+mn-lt"/>
              </a:rPr>
              <a:t> t</a:t>
            </a:r>
            <a:r>
              <a:rPr lang="pl-PL" sz="2000" dirty="0">
                <a:effectLst/>
                <a:latin typeface="+mn-lt"/>
              </a:rPr>
              <a:t>o </a:t>
            </a:r>
            <a:r>
              <a:rPr lang="pl-PL" sz="2000" b="1" dirty="0">
                <a:effectLst/>
                <a:latin typeface="+mn-lt"/>
              </a:rPr>
              <a:t>wszelkiego rodzaju informacje </a:t>
            </a:r>
            <a:r>
              <a:rPr lang="pl-PL" sz="2000" dirty="0">
                <a:effectLst/>
                <a:latin typeface="+mn-lt"/>
              </a:rPr>
              <a:t>(ilościowe i jakościowe) wytwarzane, zbierane, przetwarzane, poddawane analizie w ramach projektu badawczego, obejmujące </a:t>
            </a:r>
            <a:r>
              <a:rPr lang="pl-PL" sz="2000" b="1" dirty="0">
                <a:effectLst/>
                <a:latin typeface="+mn-lt"/>
              </a:rPr>
              <a:t>wszystkie możliwe </a:t>
            </a:r>
            <a:r>
              <a:rPr lang="pl-PL" sz="2000" dirty="0">
                <a:latin typeface="+mn-lt"/>
              </a:rPr>
              <a:t>formy</a:t>
            </a:r>
            <a:r>
              <a:rPr lang="pl-PL" sz="2000" b="1" dirty="0">
                <a:effectLst/>
                <a:latin typeface="+mn-lt"/>
              </a:rPr>
              <a:t> </a:t>
            </a:r>
            <a:r>
              <a:rPr lang="pl-PL" sz="2000" dirty="0">
                <a:effectLst/>
                <a:latin typeface="+mn-lt"/>
              </a:rPr>
              <a:t>zarówno cyfrowe jak i nie cyfrowe, w tym:</a:t>
            </a:r>
          </a:p>
          <a:p>
            <a:pPr algn="just"/>
            <a:endParaRPr lang="pl-PL" sz="2000" dirty="0">
              <a:effectLst/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dokumenty tekstowe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dane liczbowe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wynik ankiety lub kwestionariuszy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nagrania audio i wideo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zdjęcia, rysunki, obrazy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zawartość bazy danych (wideo, audio, teksty, obrazy)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modele matematyczne, algorytmy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oprogramowanie (skrypty, pliki wejściowe)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wyniki symulacji komputerowych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raporty laboratoryjne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próbki, artefakty, przedmioty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inny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43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33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888704" y="548680"/>
            <a:ext cx="841459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Opis danych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4E0E69-2436-429F-A6EA-2422DC96354B}"/>
              </a:ext>
            </a:extLst>
          </p:cNvPr>
          <p:cNvSpPr txBox="1"/>
          <p:nvPr/>
        </p:nvSpPr>
        <p:spPr>
          <a:xfrm>
            <a:off x="983432" y="2132856"/>
            <a:ext cx="10225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highlight>
                  <a:srgbClr val="C5C7F1"/>
                </a:highlight>
                <a:latin typeface="Arial" panose="020B0604020202020204" pitchFamily="34" charset="0"/>
              </a:rPr>
              <a:t>1.2 Jakie dane (tj. rodzaje, formaty, objętości) będą pozyskiwane lub wytwarzane w projekcie? </a:t>
            </a:r>
          </a:p>
          <a:p>
            <a:endParaRPr lang="pl-PL" sz="2000" dirty="0">
              <a:highlight>
                <a:srgbClr val="C5C7F1"/>
              </a:highlight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Arial" panose="020B0604020202020204" pitchFamily="34" charset="0"/>
              </a:rPr>
              <a:t>format (przechowywanie) i szacunkowa objętość </a:t>
            </a:r>
            <a:r>
              <a:rPr lang="pl-PL" sz="2000" dirty="0">
                <a:latin typeface="Arial" panose="020B0604020202020204" pitchFamily="34" charset="0"/>
              </a:rPr>
              <a:t>danych wytworzonych, pozyskanych, ponownie wykorzystanych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highlight>
                <a:srgbClr val="C5C7F1"/>
              </a:highligh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821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1B935-EBB9-7250-2CCD-1C737170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Formaty (przykłady)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D2BF16-BCDA-74C5-EC0D-8A1A8B39216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416" y="1628800"/>
            <a:ext cx="10959008" cy="4277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Pliki tekstowe: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txt, .rtf, .docx,</a:t>
            </a: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odt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endParaRPr lang="en-GB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nkiety online: </a:t>
            </a:r>
            <a:r>
              <a:rPr lang="pl-PL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html</a:t>
            </a:r>
            <a:endParaRPr lang="pl-PL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Nagrania: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.wav, 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aif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flac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wv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apl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.mp3</a:t>
            </a:r>
            <a:endParaRPr lang="pl-PL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Zdjęcia, obrazy: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bmp, .gif, .jpg, .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png</a:t>
            </a:r>
            <a:endParaRPr lang="en-GB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Bazy danych: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xls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.</a:t>
            </a:r>
            <a:r>
              <a:rPr lang="en-GB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spv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dbs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Pliki charakterystyczne dla urządzeń pomiarowych/badawczych, np. mikroskopu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Przykłady formatów otwartych: 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OpenDocument (</a:t>
            </a:r>
            <a:r>
              <a:rPr lang="pl-PL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.doc, .</a:t>
            </a:r>
            <a:r>
              <a:rPr lang="en-US" sz="1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xlm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.ppt), PNG (</a:t>
            </a:r>
            <a:r>
              <a:rPr lang="pl-PL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dla plików graficznych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), TIFF, FLAC (</a:t>
            </a:r>
            <a:r>
              <a:rPr lang="pl-PL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dla plików dźwiękowych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WebM</a:t>
            </a:r>
            <a:r>
              <a:rPr lang="en-GB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pl-PL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dla AV</a:t>
            </a:r>
            <a:r>
              <a:rPr lang="en-GB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en-GB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gzip</a:t>
            </a:r>
            <a:r>
              <a:rPr lang="pl-PL" sz="1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pdf. 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marL="914400" lvl="2" indent="0">
              <a:buNone/>
            </a:pPr>
            <a:endParaRPr lang="pl-PL" sz="18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914400" lvl="2" indent="0">
              <a:buNone/>
            </a:pPr>
            <a:br>
              <a:rPr lang="pl-PL" sz="1800" dirty="0">
                <a:solidFill>
                  <a:schemeClr val="tx1"/>
                </a:solidFill>
                <a:latin typeface="+mj-lt"/>
              </a:rPr>
            </a:br>
            <a:br>
              <a:rPr lang="pl-PL" sz="1800" dirty="0">
                <a:solidFill>
                  <a:schemeClr val="tx1"/>
                </a:solidFill>
                <a:latin typeface="+mj-lt"/>
              </a:rPr>
            </a:b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38238CF-B9EE-8505-C708-EEAF6E558929}"/>
              </a:ext>
            </a:extLst>
          </p:cNvPr>
          <p:cNvSpPr txBox="1"/>
          <p:nvPr/>
        </p:nvSpPr>
        <p:spPr>
          <a:xfrm>
            <a:off x="830791" y="4509120"/>
            <a:ext cx="6524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highlight>
                  <a:srgbClr val="FF9F9F"/>
                </a:highlight>
              </a:rPr>
              <a:t>Otwarte formaty!</a:t>
            </a:r>
          </a:p>
          <a:p>
            <a:r>
              <a:rPr lang="pl-PL" dirty="0"/>
              <a:t>kluczowy dla dostępności </a:t>
            </a:r>
          </a:p>
          <a:p>
            <a:r>
              <a:rPr lang="pl-PL" dirty="0"/>
              <a:t>dla użytkowników format szeroko stosowany</a:t>
            </a:r>
          </a:p>
          <a:p>
            <a:endParaRPr lang="pl-PL" dirty="0">
              <a:highlight>
                <a:srgbClr val="FF9F9F"/>
              </a:highlight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3883B6-64C1-A039-1EF1-1D1A81582039}"/>
              </a:ext>
            </a:extLst>
          </p:cNvPr>
          <p:cNvSpPr txBox="1"/>
          <p:nvPr/>
        </p:nvSpPr>
        <p:spPr>
          <a:xfrm>
            <a:off x="2999656" y="57153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</a:rPr>
              <a:t>Przewidywana ilość danych ogółem: ….KB/MB/TB</a:t>
            </a:r>
            <a:endParaRPr lang="pl-P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03256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4151784" y="21328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</a:rPr>
              <a:t> 2. Dokumentacja i jakość danych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643332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36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9105" y="427676"/>
            <a:ext cx="95667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Dokumentacja i jakość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4E0E69-2436-429F-A6EA-2422DC96354B}"/>
              </a:ext>
            </a:extLst>
          </p:cNvPr>
          <p:cNvSpPr txBox="1"/>
          <p:nvPr/>
        </p:nvSpPr>
        <p:spPr>
          <a:xfrm>
            <a:off x="1199456" y="1507158"/>
            <a:ext cx="93628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CCFFFF"/>
                </a:highlight>
                <a:latin typeface="Arial" panose="020B0604020202020204" pitchFamily="34" charset="0"/>
              </a:rPr>
              <a:t>2.1 Jakie metadane i dokumentacja (np. metodologia oraz sposoby pozyskiwania i organizacji danych) będą towarzyszyć danym w projekcie?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zakres metadanych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międzynarodowe standardy lub schematy służące do organizacji metadanych (Dublin </a:t>
            </a:r>
            <a:r>
              <a:rPr lang="pl-PL" dirty="0" err="1">
                <a:latin typeface="Arial" panose="020B0604020202020204" pitchFamily="34" charset="0"/>
              </a:rPr>
              <a:t>Core</a:t>
            </a:r>
            <a:r>
              <a:rPr lang="pl-PL" dirty="0">
                <a:latin typeface="Arial" panose="020B0604020202020204" pitchFamily="34" charset="0"/>
              </a:rPr>
              <a:t>, DDI)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Digital </a:t>
            </a:r>
            <a:r>
              <a:rPr lang="pl-PL" dirty="0" err="1"/>
              <a:t>Curation</a:t>
            </a:r>
            <a:r>
              <a:rPr lang="pl-PL" dirty="0"/>
              <a:t> Centre (DCC) prowadzi listę szeroko stosowanych standardów metadanych: </a:t>
            </a:r>
            <a:r>
              <a:rPr lang="pl-PL" dirty="0">
                <a:hlinkClick r:id="rId2"/>
              </a:rPr>
              <a:t>http://www.dcc.ac.uk/resources/metadata-standards</a:t>
            </a:r>
            <a:r>
              <a:rPr lang="pl-PL" dirty="0"/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jakie informacje będą podawane, aby potencjalni użytkownicy byli w stanie w przyszłości odczytać i zinterpretować zebrane dane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sposób utworzenia odpowiedniej dokumentacji (np. struktura folderów, wersjonowanie)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868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37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911424" y="260648"/>
            <a:ext cx="942270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Dokumentacja i jakość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4E0E69-2436-429F-A6EA-2422DC96354B}"/>
              </a:ext>
            </a:extLst>
          </p:cNvPr>
          <p:cNvSpPr txBox="1"/>
          <p:nvPr/>
        </p:nvSpPr>
        <p:spPr>
          <a:xfrm>
            <a:off x="1271464" y="1484784"/>
            <a:ext cx="86001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CCFFFF"/>
                </a:highlight>
                <a:latin typeface="Arial" panose="020B0604020202020204" pitchFamily="34" charset="0"/>
              </a:rPr>
              <a:t>2.2 Jakie planują Państwo zastosować środki kontroli jakości? </a:t>
            </a:r>
          </a:p>
          <a:p>
            <a:pPr>
              <a:spcBef>
                <a:spcPts val="1200"/>
              </a:spcBef>
            </a:pPr>
            <a:endParaRPr lang="pl-PL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b="1" dirty="0">
                <a:latin typeface="Arial" panose="020B0604020202020204" pitchFamily="34" charset="0"/>
              </a:rPr>
              <a:t>W projekcie należy wykazać wysokiej jakości dane.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wpływ metod pozyskiwania, przetwarzania i analizy danych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wpływ instrumentów badawczych i infrastruktury badawczej na  jakość danych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metody weryfikacji jakości danych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eliminacja błędów pomiarowych i stronniczości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minimalizacja ryzyka dotyczącego poprawności danych (zabezpieczenie przed nieuprawnioną modyfikacją)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3222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3935760" y="24928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Arial" panose="020B0604020202020204" pitchFamily="34" charset="0"/>
              </a:rPr>
              <a:t>3. Przechowywanie i tworzenie kopii zapasowych podczas badań.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967149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39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055440" y="260648"/>
            <a:ext cx="9278688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Przechowywanie i kopie zapasowe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983432" y="1375631"/>
            <a:ext cx="106571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F9F9F"/>
                </a:highlight>
                <a:latin typeface="Arial" panose="020B0604020202020204" pitchFamily="34" charset="0"/>
              </a:rPr>
              <a:t>3.1 W jaki sposób w trakcie projektu będą przechowywane dane i metadane?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bezpieczeństwo danych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</a:rPr>
              <a:t>przechowywanie </a:t>
            </a:r>
            <a:r>
              <a:rPr lang="pl-PL" dirty="0">
                <a:latin typeface="Arial" panose="020B0604020202020204" pitchFamily="34" charset="0"/>
              </a:rPr>
              <a:t>danych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sposób i procedury tworzenia kopii zapasowych: zasada 3-2-1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odzyskiwanie danych w przypadku utraty/uszkodzenia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bezpieczeństwo przepływu danych między członkami zespołu: autoryzowany dostęp lub </a:t>
            </a:r>
            <a:r>
              <a:rPr lang="pl-PL" dirty="0">
                <a:latin typeface="+mn-lt"/>
              </a:rPr>
              <a:t>log-</a:t>
            </a:r>
            <a:r>
              <a:rPr lang="pl-PL" dirty="0" err="1">
                <a:latin typeface="+mn-lt"/>
              </a:rPr>
              <a:t>book</a:t>
            </a:r>
            <a:endParaRPr lang="pl-PL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częstotliwość wykonywania kopii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zabezpieczenie danych przez zastosowanie programów antywirusowych i haseł dostępu do plików/folderów/komputera/chmury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przenoszenia danych z urządzeń mobilnych, stanowisk terenowych lub sprzętu domowego na główny serwer w miejscu pracy</a:t>
            </a:r>
          </a:p>
        </p:txBody>
      </p:sp>
    </p:spTree>
    <p:extLst>
      <p:ext uri="{BB962C8B-B14F-4D97-AF65-F5344CB8AC3E}">
        <p14:creationId xmlns:p14="http://schemas.microsoft.com/office/powerpoint/2010/main" val="29486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FE1B7721-F41A-ECA6-DBE9-1646D5CA373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088740"/>
            <a:ext cx="7424744" cy="4536504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287C7C30-3EC6-BC65-BC0E-813EDDDC7DB8}"/>
              </a:ext>
            </a:extLst>
          </p:cNvPr>
          <p:cNvSpPr txBox="1">
            <a:spLocks/>
          </p:cNvSpPr>
          <p:nvPr/>
        </p:nvSpPr>
        <p:spPr>
          <a:xfrm>
            <a:off x="8221697" y="1016732"/>
            <a:ext cx="3970303" cy="3467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Poziom europejski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2019: 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D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irective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no 2019/1024 of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the EP and of the Council (EU)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of 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 June 2019 on open data and the re-use of public sector information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2021: Memorandum of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Understanding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for the Co-programmed European Partnership for the European Open Science Cloud (EOSC)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2022: S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trategic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Research and Innovation Agenda (SRIA) of 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EOSC;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2022: European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Strategy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for Data,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Data Act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Data Governance Act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, Digital Services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Act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, Digital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Markets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Act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00FF"/>
                  </a:solidFill>
                </a:uFill>
                <a:cs typeface="Calibri" panose="020F0502020204030204" pitchFamily="34" charset="0"/>
              </a:rPr>
              <a:t>…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endParaRPr lang="pl-PL" sz="1600" b="1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Poziom krajowe (wybrane przykłady):</a:t>
            </a:r>
          </a:p>
          <a:p>
            <a:pPr marL="0" indent="0">
              <a:buNone/>
            </a:pP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National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OS Plan 2021-2027 (IT), </a:t>
            </a: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National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OS Plan 2021-2024 (FR)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Nelson Memorandum 2022 (USA)</a:t>
            </a:r>
            <a:endParaRPr lang="en-GB" sz="16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F53F65D-9C96-FC2D-3C23-BE057B2BC51A}"/>
              </a:ext>
            </a:extLst>
          </p:cNvPr>
          <p:cNvSpPr txBox="1">
            <a:spLocks/>
          </p:cNvSpPr>
          <p:nvPr/>
        </p:nvSpPr>
        <p:spPr>
          <a:xfrm>
            <a:off x="479376" y="224644"/>
            <a:ext cx="11233248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Kontekst: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 rynek danych w Europie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BB91F-9952-C11A-C61D-9DB03937F5A4}"/>
              </a:ext>
            </a:extLst>
          </p:cNvPr>
          <p:cNvSpPr txBox="1"/>
          <p:nvPr/>
        </p:nvSpPr>
        <p:spPr>
          <a:xfrm flipH="1">
            <a:off x="452021" y="5440578"/>
            <a:ext cx="312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www.commission.europa.eu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6187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40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911424" y="260648"/>
            <a:ext cx="942270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Przechowywanie i kopie zapasowe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911424" y="1514066"/>
            <a:ext cx="98650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F9F9F"/>
                </a:highlight>
                <a:latin typeface="Arial" panose="020B0604020202020204" pitchFamily="34" charset="0"/>
              </a:rPr>
              <a:t>3.2 W jaki sposób zostanie zapewnione bezpieczeństwo i ochrona danych wrażliwych w okresie trwania projektu? </a:t>
            </a:r>
            <a:endParaRPr lang="pl-PL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miejsce przechowywania danych wrażliwych/osobowych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sposób odzyskiwania danych utraconych w wyniku incydentu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kto będzie miał dostęp do danych w czasie trwania projektu i jak będzie przebiegać kontrola dostępu do danych (zwłaszcza w przypadku współpracy między kilkoma partnerami)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00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3647728" y="21328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Arial" panose="020B0604020202020204" pitchFamily="34" charset="0"/>
              </a:rPr>
              <a:t>4. Wymogi prawne, kodeksy postępowania.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9607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42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227348" y="377363"/>
            <a:ext cx="1173730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Wymogi prawne, kodeksy postępowania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695400" y="1340768"/>
            <a:ext cx="101891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C5C7F1"/>
                </a:highlight>
                <a:latin typeface="+mn-lt"/>
              </a:rPr>
              <a:t>4.1 Jeżeli będzie miało miejsce przetwarzanie danych osobowych, w jaki sposób zostanie zapewniona zgodność z przepisami dotyczącymi danych osobowych oraz ich ochrony?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Informacja czy w procesie pozyskiwania danych niezbędna będzie ich </a:t>
            </a:r>
            <a:r>
              <a:rPr lang="pl-PL" b="1" dirty="0" err="1">
                <a:latin typeface="+mn-lt"/>
              </a:rPr>
              <a:t>anonimizacja</a:t>
            </a:r>
            <a:r>
              <a:rPr lang="pl-PL" b="1" dirty="0">
                <a:latin typeface="+mn-lt"/>
              </a:rPr>
              <a:t>/</a:t>
            </a:r>
            <a:r>
              <a:rPr lang="pl-PL" b="1" dirty="0" err="1">
                <a:latin typeface="+mn-lt"/>
              </a:rPr>
              <a:t>pseudonimizacja</a:t>
            </a:r>
            <a:r>
              <a:rPr lang="pl-PL" b="1" dirty="0">
                <a:latin typeface="+mn-lt"/>
              </a:rPr>
              <a:t> lub inne rozwiązanie?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Powołanie się na odpowiednie regulacje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 przypadku p</a:t>
            </a:r>
            <a:r>
              <a:rPr lang="pl-PL" sz="1800" dirty="0">
                <a:latin typeface="+mn-lt"/>
              </a:rPr>
              <a:t>ełnej </a:t>
            </a:r>
            <a:r>
              <a:rPr lang="pl-PL" sz="1800" dirty="0" err="1">
                <a:latin typeface="+mn-lt"/>
              </a:rPr>
              <a:t>anonimizacji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zgod</a:t>
            </a:r>
            <a:r>
              <a:rPr lang="en-GB" sz="1800" dirty="0">
                <a:latin typeface="+mn-lt"/>
              </a:rPr>
              <a:t>a</a:t>
            </a:r>
            <a:r>
              <a:rPr lang="pl-PL" sz="1800" dirty="0">
                <a:latin typeface="+mn-lt"/>
              </a:rPr>
              <a:t> na udostępnianie</a:t>
            </a:r>
            <a:r>
              <a:rPr lang="en-GB" sz="180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danych nie jest wymagana, ale jest to elementem kultury badawczej i dobrej praktyki aby zarówno informacja jak i zgoda uwzględniały: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informację o archiwizowaniu danych badawczych i osobowych (dane osobowe będą bezpiecznie przechowywane/będą niejawne i ostatecznie zniszczone a zanonimizowane dane badawcze będą jawne, udostępniane innym i przechowywane przez czas określony w wytycznych organizacji finansującej badanie);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informację o długoterminowym przechowywaniu</a:t>
            </a:r>
            <a:r>
              <a:rPr lang="en-GB" dirty="0">
                <a:latin typeface="+mn-lt"/>
              </a:rPr>
              <a:t> i </a:t>
            </a:r>
            <a:r>
              <a:rPr lang="en-GB" dirty="0" err="1">
                <a:latin typeface="+mn-lt"/>
              </a:rPr>
              <a:t>wykorzystani</a:t>
            </a:r>
            <a:r>
              <a:rPr lang="pl-PL" dirty="0">
                <a:latin typeface="+mn-lt"/>
              </a:rPr>
              <a:t>u</a:t>
            </a:r>
            <a:r>
              <a:rPr lang="en-GB" dirty="0">
                <a:latin typeface="+mn-lt"/>
              </a:rPr>
              <a:t> </a:t>
            </a:r>
            <a:r>
              <a:rPr lang="pl-PL" dirty="0">
                <a:latin typeface="+mn-lt"/>
              </a:rPr>
              <a:t>zanonimizowanych danych;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oświadczenie uczestnika badania potwierdzające świadomą zgodę na udział.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08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B1AB54E-DC01-4FAC-B529-48C8682E6007}"/>
              </a:ext>
            </a:extLst>
          </p:cNvPr>
          <p:cNvSpPr txBox="1"/>
          <p:nvPr/>
        </p:nvSpPr>
        <p:spPr>
          <a:xfrm>
            <a:off x="695400" y="188640"/>
            <a:ext cx="11305256" cy="676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Dane osobowe: regulacje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Rozporządzenie Parlamentu Europejskiego i Rady (UE) 2016/679 z dnia 27 kwietnia 2016 r. w sprawie ochrony osób fizycznych w związku z przetwarzaniem danych osobowych i swobodnym przepływem takich danych oraz uchylające dyrektywę 95/46 / WE (ogólne rozporządzenie o ochronie danych) - Dz.U. L 119 z 4.5.2016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Dyrektywa Parlamentu Europejskiego i Rady (UE) 2019/1024 z dnia 20 czerwca 2019 r. w sprawie otwartych danych i ponownego wykorzystywania informacji sektora publicznego PE / 28/2019/REV/1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j-lt"/>
              </a:rPr>
              <a:t>USTAWA z dnia 11 sierpnia 2021 r. o otwartych danych i ponownym wykorzystywaniu informacji sektora publicznego</a:t>
            </a:r>
            <a:endParaRPr lang="pl-PL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Ustawa z dnia 10 maja 2018 r. o ochronie danych osobowych (tekst jednolity - Dz.U. z 2019 r. Poz. 1781) Ustawa z dnia 20 lipca 2018 r.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1600" dirty="0">
              <a:latin typeface="+mj-lt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02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FE6A716-3505-2C60-C866-4C2DEBFB0183}"/>
              </a:ext>
            </a:extLst>
          </p:cNvPr>
          <p:cNvSpPr txBox="1"/>
          <p:nvPr/>
        </p:nvSpPr>
        <p:spPr>
          <a:xfrm>
            <a:off x="767408" y="1268760"/>
            <a:ext cx="116652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n-lt"/>
              </a:rPr>
              <a:t>Polityka ochrony danych instytucji,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Polityka bezpieczeństwa informacji instytucji,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n-lt"/>
              </a:rPr>
              <a:t>Instytucjonalna polityka otwartości/otwartego dostępu….</a:t>
            </a:r>
            <a:endParaRPr lang="pl-PL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Umowy bilateralne z instytucjami np. szkołami, JST, szpitalami, itp.</a:t>
            </a:r>
            <a:endParaRPr lang="en-GB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Zgoda uczestnika badania: osoby fizyczne biorące udział w badaniu lub ich opiekunowie prawni, itp.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Regulacje etyczne (Regulamin Komisji Etyki Badań)</a:t>
            </a:r>
            <a:endParaRPr lang="en-GB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226B067-8DD8-F6F9-4DE1-28B07BDEAFA8}"/>
              </a:ext>
            </a:extLst>
          </p:cNvPr>
          <p:cNvSpPr txBox="1"/>
          <p:nvPr/>
        </p:nvSpPr>
        <p:spPr>
          <a:xfrm>
            <a:off x="623392" y="188640"/>
            <a:ext cx="64881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Dane osobowe: regulacje </a:t>
            </a:r>
          </a:p>
        </p:txBody>
      </p:sp>
    </p:spTree>
    <p:extLst>
      <p:ext uri="{BB962C8B-B14F-4D97-AF65-F5344CB8AC3E}">
        <p14:creationId xmlns:p14="http://schemas.microsoft.com/office/powerpoint/2010/main" val="2878326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45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7408" y="260648"/>
            <a:ext cx="95667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Wymogi prawne, kodeksy postępowania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1060201" y="1916832"/>
            <a:ext cx="9262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>
                <a:highlight>
                  <a:srgbClr val="C5C7F1"/>
                </a:highlight>
                <a:latin typeface="Arial" panose="020B0604020202020204" pitchFamily="34" charset="0"/>
              </a:rPr>
              <a:t>4.2 W jaki sposób planują Państwo </a:t>
            </a:r>
            <a:r>
              <a:rPr lang="pl-PL" b="1" dirty="0">
                <a:highlight>
                  <a:srgbClr val="C5C7F1"/>
                </a:highlight>
                <a:latin typeface="Arial" panose="020B0604020202020204" pitchFamily="34" charset="0"/>
              </a:rPr>
              <a:t>zapewnić zgodność z innymi przepisami</a:t>
            </a:r>
            <a:r>
              <a:rPr lang="pl-PL" dirty="0">
                <a:highlight>
                  <a:srgbClr val="C5C7F1"/>
                </a:highlight>
                <a:latin typeface="Arial" panose="020B0604020202020204" pitchFamily="34" charset="0"/>
              </a:rPr>
              <a:t>, takimi jak </a:t>
            </a:r>
            <a:r>
              <a:rPr lang="pl-PL" b="1" dirty="0">
                <a:highlight>
                  <a:srgbClr val="C5C7F1"/>
                </a:highlight>
                <a:latin typeface="Arial" panose="020B0604020202020204" pitchFamily="34" charset="0"/>
              </a:rPr>
              <a:t>prawa własności intelektualnej i prawa własności</a:t>
            </a:r>
            <a:r>
              <a:rPr lang="pl-PL" dirty="0">
                <a:highlight>
                  <a:srgbClr val="C5C7F1"/>
                </a:highlight>
                <a:latin typeface="Arial" panose="020B0604020202020204" pitchFamily="34" charset="0"/>
              </a:rPr>
              <a:t>? Jakie przepisy znajdują w tym przypadku zastosowanie?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właściciel danych (pierwotne: jednostka badawcza, wtórne: jednostka badawcza, osoba prywatna, instytucja publiczna, organizacja pozarządowa, firma, organizacja kościelna …)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zastosowane licencje (w tym Creative </a:t>
            </a:r>
            <a:r>
              <a:rPr lang="pl-PL" dirty="0" err="1">
                <a:latin typeface="Arial" panose="020B0604020202020204" pitchFamily="34" charset="0"/>
              </a:rPr>
              <a:t>Commons</a:t>
            </a:r>
            <a:r>
              <a:rPr lang="pl-PL" dirty="0">
                <a:latin typeface="Arial" panose="020B0604020202020204" pitchFamily="34" charset="0"/>
              </a:rPr>
              <a:t>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ograniczenia ponownego wykorzystania danych pochodzących od osób trzecich</a:t>
            </a:r>
          </a:p>
        </p:txBody>
      </p:sp>
    </p:spTree>
    <p:extLst>
      <p:ext uri="{BB962C8B-B14F-4D97-AF65-F5344CB8AC3E}">
        <p14:creationId xmlns:p14="http://schemas.microsoft.com/office/powerpoint/2010/main" val="627294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51E5020-1CFD-18FA-68F0-34BA34FE9A7D}"/>
              </a:ext>
            </a:extLst>
          </p:cNvPr>
          <p:cNvSpPr txBox="1"/>
          <p:nvPr/>
        </p:nvSpPr>
        <p:spPr>
          <a:xfrm>
            <a:off x="2463229" y="1541307"/>
            <a:ext cx="648813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Prawo autorskie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Prawa własności intelektualnej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Ustawa o ochronie baz danych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Ustawa o zwalczaniu nieuczciwej konkurencji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Umowy dwustronne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Regulamin konkursu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Umowa o grant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Licencje (np. oprogramowanie / sprzęt)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Regulamin korzystania z repozytorium</a:t>
            </a:r>
            <a:endParaRPr lang="en-GB" dirty="0">
              <a:latin typeface="+mj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A183A6E-2EA7-7FBE-5591-30B1973EC481}"/>
              </a:ext>
            </a:extLst>
          </p:cNvPr>
          <p:cNvSpPr txBox="1"/>
          <p:nvPr/>
        </p:nvSpPr>
        <p:spPr>
          <a:xfrm>
            <a:off x="299356" y="260648"/>
            <a:ext cx="11593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Plan Zarządzania Danymi / Wymogi prawne, kodeksy postępowania (przekłady)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1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3719736" y="2492896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Arial" panose="020B0604020202020204" pitchFamily="34" charset="0"/>
              </a:rPr>
              <a:t> 5. Udostępnianie i długotrwałe przechowywanie danych.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610727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48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695400" y="427676"/>
            <a:ext cx="10887547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Udostępnianie i długotrwałe przechowywanie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839416" y="1778561"/>
            <a:ext cx="108875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CF4DC"/>
                </a:highlight>
                <a:latin typeface="Arial" panose="020B0604020202020204" pitchFamily="34" charset="0"/>
              </a:rPr>
              <a:t>5.1 Kiedy i w jaki sposób będą udostępniane dane z projektu? Czy istnieją ewentualne ograniczenia i zakazy dotyczące ich udostępniania?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sposób przekazywania informacji</a:t>
            </a:r>
            <a:r>
              <a:rPr lang="pl-PL" dirty="0">
                <a:latin typeface="Arial" panose="020B0604020202020204" pitchFamily="34" charset="0"/>
              </a:rPr>
              <a:t> o Państwa danych potencjalnym użytkownikom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kiedy dane zostaną udostępnione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okres</a:t>
            </a:r>
            <a:r>
              <a:rPr lang="pl-PL" dirty="0">
                <a:latin typeface="Arial" panose="020B0604020202020204" pitchFamily="34" charset="0"/>
              </a:rPr>
              <a:t> przechowywania danych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ograniczenia i przeszkody </a:t>
            </a:r>
            <a:r>
              <a:rPr lang="pl-PL" dirty="0">
                <a:latin typeface="Arial" panose="020B0604020202020204" pitchFamily="34" charset="0"/>
              </a:rPr>
              <a:t>uniemożliwiające ich pełne lub częściowe udostępnienie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</a:t>
            </a:r>
            <a:r>
              <a:rPr lang="pl-PL" b="1" dirty="0">
                <a:latin typeface="Arial" panose="020B0604020202020204" pitchFamily="34" charset="0"/>
              </a:rPr>
              <a:t>czy wydawcy czasopism będą wymagać składowania danych </a:t>
            </a:r>
            <a:r>
              <a:rPr lang="pl-PL" dirty="0">
                <a:latin typeface="Arial" panose="020B0604020202020204" pitchFamily="34" charset="0"/>
              </a:rPr>
              <a:t>na poparcie ustaleń publikacji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czy </a:t>
            </a:r>
            <a:r>
              <a:rPr lang="pl-PL" b="1" dirty="0">
                <a:latin typeface="Arial" panose="020B0604020202020204" pitchFamily="34" charset="0"/>
              </a:rPr>
              <a:t>udostępnianie danych wymaga zgody uczestników badania</a:t>
            </a:r>
          </a:p>
          <a:p>
            <a:pPr>
              <a:spcBef>
                <a:spcPts val="12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019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49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7408" y="260648"/>
            <a:ext cx="95667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Okres przechowywania (meta)danych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5587366F-3C1D-4F71-93BA-2BD90B31240C}"/>
              </a:ext>
            </a:extLst>
          </p:cNvPr>
          <p:cNvSpPr/>
          <p:nvPr/>
        </p:nvSpPr>
        <p:spPr>
          <a:xfrm>
            <a:off x="2424952" y="1442743"/>
            <a:ext cx="3311008" cy="13134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>projekt badawczy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F0F60074-9324-4F61-A89C-201398E8EAB7}"/>
              </a:ext>
            </a:extLst>
          </p:cNvPr>
          <p:cNvSpPr/>
          <p:nvPr/>
        </p:nvSpPr>
        <p:spPr>
          <a:xfrm>
            <a:off x="2385793" y="2668270"/>
            <a:ext cx="5400718" cy="134954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dane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0DA9F4CF-A30D-42C9-9BF6-94E741E833C1}"/>
              </a:ext>
            </a:extLst>
          </p:cNvPr>
          <p:cNvSpPr/>
          <p:nvPr/>
        </p:nvSpPr>
        <p:spPr>
          <a:xfrm>
            <a:off x="2385793" y="4080400"/>
            <a:ext cx="7848872" cy="12097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metadane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CA864BCC-3C18-45DD-88F2-37F629D557F1}"/>
              </a:ext>
            </a:extLst>
          </p:cNvPr>
          <p:cNvCxnSpPr>
            <a:cxnSpLocks/>
          </p:cNvCxnSpPr>
          <p:nvPr/>
        </p:nvCxnSpPr>
        <p:spPr>
          <a:xfrm flipV="1">
            <a:off x="335360" y="5806709"/>
            <a:ext cx="9650432" cy="8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2347CC-39F4-4001-B30E-F56669BAACE1}"/>
              </a:ext>
            </a:extLst>
          </p:cNvPr>
          <p:cNvSpPr txBox="1"/>
          <p:nvPr/>
        </p:nvSpPr>
        <p:spPr>
          <a:xfrm>
            <a:off x="4945232" y="580670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3 lata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ECF8B4C-55F7-4DD9-A634-2DEA9F3E8291}"/>
              </a:ext>
            </a:extLst>
          </p:cNvPr>
          <p:cNvSpPr txBox="1"/>
          <p:nvPr/>
        </p:nvSpPr>
        <p:spPr>
          <a:xfrm>
            <a:off x="7445097" y="5806708"/>
            <a:ext cx="74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10 lat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7E05760E-0B6D-4824-B60E-32F4B1F777E0}"/>
              </a:ext>
            </a:extLst>
          </p:cNvPr>
          <p:cNvCxnSpPr>
            <a:cxnSpLocks/>
          </p:cNvCxnSpPr>
          <p:nvPr/>
        </p:nvCxnSpPr>
        <p:spPr>
          <a:xfrm>
            <a:off x="5373908" y="5554501"/>
            <a:ext cx="0" cy="316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F56DE70-A7F4-445C-9E4B-CFE31FE9A35F}"/>
              </a:ext>
            </a:extLst>
          </p:cNvPr>
          <p:cNvCxnSpPr>
            <a:cxnSpLocks/>
          </p:cNvCxnSpPr>
          <p:nvPr/>
        </p:nvCxnSpPr>
        <p:spPr>
          <a:xfrm>
            <a:off x="7786511" y="5600780"/>
            <a:ext cx="0" cy="316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83EBC4C-52FF-4FC3-87B8-ED7D4D218F34}"/>
              </a:ext>
            </a:extLst>
          </p:cNvPr>
          <p:cNvSpPr txBox="1"/>
          <p:nvPr/>
        </p:nvSpPr>
        <p:spPr>
          <a:xfrm>
            <a:off x="10432404" y="5405206"/>
            <a:ext cx="1162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latin typeface="Arial Unicode MS"/>
              </a:rPr>
              <a:t>∞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12499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9F4A5D-C3E3-E516-9386-41E4FF37A7C1}"/>
              </a:ext>
            </a:extLst>
          </p:cNvPr>
          <p:cNvSpPr txBox="1">
            <a:spLocks/>
          </p:cNvSpPr>
          <p:nvPr/>
        </p:nvSpPr>
        <p:spPr>
          <a:xfrm>
            <a:off x="310680" y="190188"/>
            <a:ext cx="11881320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A052A1E-66EF-D388-8E34-02A4459F33AB}"/>
              </a:ext>
            </a:extLst>
          </p:cNvPr>
          <p:cNvSpPr txBox="1">
            <a:spLocks/>
          </p:cNvSpPr>
          <p:nvPr/>
        </p:nvSpPr>
        <p:spPr>
          <a:xfrm>
            <a:off x="479376" y="274020"/>
            <a:ext cx="12025336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Kontekst: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 European </a:t>
            </a:r>
            <a:r>
              <a:rPr lang="pl-PL" sz="2800" b="1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 for Data, 2022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13CE67-2469-B1A5-8E19-183AB227345A}"/>
              </a:ext>
            </a:extLst>
          </p:cNvPr>
          <p:cNvSpPr txBox="1"/>
          <p:nvPr/>
        </p:nvSpPr>
        <p:spPr>
          <a:xfrm>
            <a:off x="551384" y="1049677"/>
            <a:ext cx="105131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Europejska strategia w zakresie danych</a:t>
            </a:r>
            <a:r>
              <a:rPr lang="pl-PL" dirty="0"/>
              <a:t> ma na celu stworzenie jednolitego rynku danych, który zapewni Europie: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wiodącą pozycję w globalnej gospodarce opartej na danych,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globalną konkurencyjność,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suwerenność danych. </a:t>
            </a:r>
          </a:p>
          <a:p>
            <a:endParaRPr lang="pl-PL" dirty="0"/>
          </a:p>
          <a:p>
            <a:r>
              <a:rPr lang="pl-PL" dirty="0"/>
              <a:t>Wspólne europejskie przestrzenie danych (10) zapewnią dostęp do większej ilości danych do wykorzystania w gospodarce i społeczeństwie, przy jednoczesnej kontroli nad podmiotami, które generują dane.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8EE5F76-981D-4D2E-E7BE-C89FC1A1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5" y="3702164"/>
            <a:ext cx="5899601" cy="276359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5EFA896-2DB4-EAA5-D76C-78F906FEB1FD}"/>
              </a:ext>
            </a:extLst>
          </p:cNvPr>
          <p:cNvSpPr txBox="1"/>
          <p:nvPr/>
        </p:nvSpPr>
        <p:spPr>
          <a:xfrm>
            <a:off x="7219672" y="6549593"/>
            <a:ext cx="4032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Źródło: https://digital-strategy.ec.europa.eu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A3AA6BD-B691-208B-5147-1EC8914E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386845"/>
            <a:ext cx="5899601" cy="3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50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911424" y="260648"/>
            <a:ext cx="1000911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Udostępnianie i długotrwałe przechowywanie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944543" y="1606115"/>
            <a:ext cx="10103915" cy="424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CF4DC"/>
                </a:highlight>
                <a:latin typeface="+mn-lt"/>
              </a:rPr>
              <a:t>5.2 Jak będzie wyglądać selekcja danych przeznaczonych do utrwalenia i gdzie będą one długoterminowo przechowywane?</a:t>
            </a:r>
          </a:p>
          <a:p>
            <a:pPr marL="22860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selekcja/</a:t>
            </a:r>
            <a:r>
              <a:rPr lang="pl-PL" dirty="0">
                <a:latin typeface="+mn-lt"/>
              </a:rPr>
              <a:t>procedura selekcji danych przeznaczonych do utrwalenia dot.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danych istotnych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dane, które nie są dostępne publicznie;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dane pozyskane za świadomą zgodą; dane nie zawierające danych personalnych lub wrażliwych; zgoda komisji etyki badań w krajach realizacji badania.</a:t>
            </a:r>
          </a:p>
          <a:p>
            <a:pPr marL="22860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informacja które dane trzeba zachować, a które zniszczyć z przyczyn wynikających z umów, przepisów prawnych lub regulacji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organizacja danych zgodna z wytycznymi FAIR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nazewnictwo plików i wersjonowanie plików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+mn-lt"/>
              </a:rPr>
              <a:t>wybór repozytorium</a:t>
            </a:r>
          </a:p>
        </p:txBody>
      </p:sp>
    </p:spTree>
    <p:extLst>
      <p:ext uri="{BB962C8B-B14F-4D97-AF65-F5344CB8AC3E}">
        <p14:creationId xmlns:p14="http://schemas.microsoft.com/office/powerpoint/2010/main" val="2335436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0">
            <a:extLst>
              <a:ext uri="{FF2B5EF4-FFF2-40B4-BE49-F238E27FC236}">
                <a16:creationId xmlns:a16="http://schemas.microsoft.com/office/drawing/2014/main" id="{3DFEACD7-83CB-720E-4219-54A8A9101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6" y="2567701"/>
            <a:ext cx="7338362" cy="35240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08B94D-9019-A1C7-C668-93B700D6B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88" y="2567701"/>
            <a:ext cx="4490346" cy="3402336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C6B0328F-0D44-4ECC-6B8A-78C80E75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udostępniać dane</a:t>
            </a:r>
            <a:endParaRPr lang="en-GB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DAC4EAD-5A58-453B-9ED5-56A9C18BDEE0}"/>
              </a:ext>
            </a:extLst>
          </p:cNvPr>
          <p:cNvSpPr txBox="1"/>
          <p:nvPr/>
        </p:nvSpPr>
        <p:spPr>
          <a:xfrm>
            <a:off x="1487488" y="1512889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Repozytoria posiadające </a:t>
            </a:r>
            <a:r>
              <a:rPr lang="pl-PL" b="1" dirty="0" err="1"/>
              <a:t>CoreTrust</a:t>
            </a:r>
            <a:r>
              <a:rPr lang="pl-PL" b="1" dirty="0"/>
              <a:t> </a:t>
            </a:r>
            <a:r>
              <a:rPr lang="pl-PL" b="1" dirty="0" err="1"/>
              <a:t>Seal</a:t>
            </a: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Repozytoria w </a:t>
            </a:r>
            <a:r>
              <a:rPr lang="pl-PL" dirty="0">
                <a:hlinkClick r:id="rId4"/>
              </a:rPr>
              <a:t>Registry of Research Data </a:t>
            </a:r>
            <a:r>
              <a:rPr lang="pl-PL" dirty="0" err="1">
                <a:hlinkClick r:id="rId4"/>
              </a:rPr>
              <a:t>Repositories</a:t>
            </a:r>
            <a:r>
              <a:rPr lang="pl-PL" dirty="0">
                <a:hlinkClick r:id="rId4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85800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26133-4C10-E718-2B57-ED02D78A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Kryteria wyboru repozytorium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5F70BD-47FB-6832-ED7F-F92F5CDDF6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006" y="1988840"/>
            <a:ext cx="10959008" cy="42770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regulamin repozytorium (warunki korzystania z usług, w tym w okresie przechowywania, opłata/lub jej brak za archiwizację danych)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dyscyplinowe lub ogólne/sieroce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„popularność” repozytorium wśród naukowców z naszej dyscypliny – wpływa na naszą widzialność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popularyzacja dorobku naukowego: zasoby repozytorium znajdują się lub nie w bazach indeksujących repozytoria danych badawczych. przykłady baz indeksujących: data </a:t>
            </a:r>
            <a:r>
              <a:rPr lang="pl-PL" sz="1800" dirty="0" err="1">
                <a:latin typeface="+mn-lt"/>
              </a:rPr>
              <a:t>citation</a:t>
            </a:r>
            <a:r>
              <a:rPr lang="pl-PL" sz="1800" dirty="0">
                <a:latin typeface="+mn-lt"/>
              </a:rPr>
              <a:t> index, </a:t>
            </a:r>
            <a:r>
              <a:rPr lang="pl-PL" sz="1800" dirty="0" err="1">
                <a:latin typeface="+mn-lt"/>
              </a:rPr>
              <a:t>mendeley</a:t>
            </a:r>
            <a:r>
              <a:rPr lang="pl-PL" sz="1800" dirty="0">
                <a:latin typeface="+mn-lt"/>
              </a:rPr>
              <a:t> data czy </a:t>
            </a:r>
            <a:r>
              <a:rPr lang="pl-PL" sz="1800" dirty="0" err="1">
                <a:latin typeface="+mn-lt"/>
              </a:rPr>
              <a:t>google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dataset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search</a:t>
            </a:r>
            <a:r>
              <a:rPr lang="pl-PL" sz="180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kryteria formalne: zastosowanie zasad FAIR, przypisanie numeru PID; brak embargo 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26749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53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260648"/>
            <a:ext cx="1000911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Udostępnianie i długotrwałe przechowywanie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947428" y="1844824"/>
            <a:ext cx="102971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CF4DC"/>
                </a:highlight>
                <a:latin typeface="Arial" panose="020B0604020202020204" pitchFamily="34" charset="0"/>
              </a:rPr>
              <a:t>5.3 Jakie metody lub oprogramowanie umożliwiają dostęp do danych i korzystanie z danych?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metody udostępniania danych (czynniki)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czy należy je przekształcić </a:t>
            </a:r>
            <a:r>
              <a:rPr lang="pl-PL" b="1" dirty="0">
                <a:latin typeface="Arial" panose="020B0604020202020204" pitchFamily="34" charset="0"/>
              </a:rPr>
              <a:t>do formatu standardowego lub otwartego,</a:t>
            </a:r>
            <a:r>
              <a:rPr lang="pl-PL" dirty="0">
                <a:latin typeface="Arial" panose="020B0604020202020204" pitchFamily="34" charset="0"/>
              </a:rPr>
              <a:t> aby dane mogły być przechowywane przez dłuższy okres i zachowały długi okres ważności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czy do </a:t>
            </a:r>
            <a:r>
              <a:rPr lang="pl-PL" b="1" dirty="0">
                <a:latin typeface="Arial" panose="020B0604020202020204" pitchFamily="34" charset="0"/>
              </a:rPr>
              <a:t>skanowania lub konwersji </a:t>
            </a:r>
            <a:r>
              <a:rPr lang="pl-PL" dirty="0">
                <a:latin typeface="Arial" panose="020B0604020202020204" pitchFamily="34" charset="0"/>
              </a:rPr>
              <a:t>niezbędny będzie </a:t>
            </a:r>
            <a:r>
              <a:rPr lang="pl-PL" b="1" dirty="0">
                <a:latin typeface="Arial" panose="020B0604020202020204" pitchFamily="34" charset="0"/>
              </a:rPr>
              <a:t>dodatkowy sprzęt lub oprogramowanie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mechanizm jaki posłuży do udostępniania danych (np. odpowiedzi na żądanie, repozytorium)</a:t>
            </a:r>
          </a:p>
          <a:p>
            <a:pPr>
              <a:spcBef>
                <a:spcPts val="12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4998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54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839416" y="260648"/>
            <a:ext cx="10225136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Udostępnianie i długotrwałe przechowywanie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939EE7-D81E-425F-9153-ECF8DEEF57D2}"/>
              </a:ext>
            </a:extLst>
          </p:cNvPr>
          <p:cNvSpPr txBox="1"/>
          <p:nvPr/>
        </p:nvSpPr>
        <p:spPr>
          <a:xfrm>
            <a:off x="983432" y="2132856"/>
            <a:ext cx="9649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FCF4DC"/>
                </a:highlight>
                <a:latin typeface="Arial" panose="020B0604020202020204" pitchFamily="34" charset="0"/>
              </a:rPr>
              <a:t>5.4 W jaki sposób zagwarantują Państwo stosowanie unikalnego i trwale przypisanego identyfikatora [ang. PID] (np. takiego jak cyfrowy identyfikator dokumentu elektronicznego (DOI) dla każdego zbioru danych?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informacja czy zostanie uzyskany trwale przypisany identyfikator (PID), jeśli tak  jaki? (np. cyfrowe identyfikatory dokumentu elektronicznego, numery dostępowe)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3085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3719736" y="249289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Arial" panose="020B0604020202020204" pitchFamily="34" charset="0"/>
              </a:rPr>
              <a:t>6. Zadania związane </a:t>
            </a:r>
          </a:p>
          <a:p>
            <a:r>
              <a:rPr lang="pl-PL" sz="3200" b="1" dirty="0">
                <a:latin typeface="Arial" panose="020B0604020202020204" pitchFamily="34" charset="0"/>
              </a:rPr>
              <a:t>z zarządzaniem danymi oraz zasoby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161542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56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623392" y="260648"/>
            <a:ext cx="1116124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Zadania związane z zarządzaniem danymi oraz zasoby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4DEB2B-CE0E-40E8-B230-01D0B3E7308A}"/>
              </a:ext>
            </a:extLst>
          </p:cNvPr>
          <p:cNvSpPr txBox="1"/>
          <p:nvPr/>
        </p:nvSpPr>
        <p:spPr>
          <a:xfrm>
            <a:off x="911424" y="1488972"/>
            <a:ext cx="986509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200" b="1" dirty="0">
                <a:highlight>
                  <a:srgbClr val="C5C7F1"/>
                </a:highlight>
                <a:latin typeface="Arial" panose="020B0604020202020204" pitchFamily="34" charset="0"/>
              </a:rPr>
              <a:t>6.1 Kto będzie odpowiadał za zarządzanie danymi (tj. kto będzie ich opiekunem)?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Czy instytucja posiada personel odpowiedzialny za zarządzanie danymi w trakcie trwania projektu </a:t>
            </a:r>
          </a:p>
          <a:p>
            <a:pPr marL="107156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</a:rPr>
              <a:t>Jeśli NIE: kto jest odpowiedzialny za archiwizację i długoterminowe zarządzanie danymi w jednostce</a:t>
            </a:r>
          </a:p>
          <a:p>
            <a:pPr marL="107156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</a:rPr>
              <a:t>Jeśli TAK: jakie zajmuje stanowisko w obrębie jednostki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</a:rPr>
              <a:t>Podział ról (kto odpowiada za weryfikację, korektę, kto wdraża DMP)</a:t>
            </a:r>
          </a:p>
        </p:txBody>
      </p:sp>
    </p:spTree>
    <p:extLst>
      <p:ext uri="{BB962C8B-B14F-4D97-AF65-F5344CB8AC3E}">
        <p14:creationId xmlns:p14="http://schemas.microsoft.com/office/powerpoint/2010/main" val="2680329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57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623392" y="260648"/>
            <a:ext cx="10873208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Zadania związane z zarządzaniem danymi oraz zasoby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4DEB2B-CE0E-40E8-B230-01D0B3E7308A}"/>
              </a:ext>
            </a:extLst>
          </p:cNvPr>
          <p:cNvSpPr txBox="1"/>
          <p:nvPr/>
        </p:nvSpPr>
        <p:spPr>
          <a:xfrm>
            <a:off x="767408" y="1580594"/>
            <a:ext cx="1022513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b="1" dirty="0">
                <a:highlight>
                  <a:srgbClr val="C5C7F1"/>
                </a:highlight>
                <a:latin typeface="Arial" panose="020B0604020202020204" pitchFamily="34" charset="0"/>
              </a:rPr>
              <a:t>Właściciel danych</a:t>
            </a:r>
          </a:p>
          <a:p>
            <a:pPr>
              <a:spcBef>
                <a:spcPts val="1200"/>
              </a:spcBef>
            </a:pPr>
            <a:r>
              <a:rPr lang="pl-PL" sz="2400" dirty="0">
                <a:latin typeface="Arial" panose="020B0604020202020204" pitchFamily="34" charset="0"/>
              </a:rPr>
              <a:t>Dokonuje bezpośredniej korekty danych.</a:t>
            </a:r>
          </a:p>
          <a:p>
            <a:pPr>
              <a:spcBef>
                <a:spcPts val="1200"/>
              </a:spcBef>
            </a:pPr>
            <a:endParaRPr lang="pl-PL" sz="2400" dirty="0">
              <a:highlight>
                <a:srgbClr val="C5C7F1"/>
              </a:highlight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400" b="1" dirty="0">
                <a:highlight>
                  <a:srgbClr val="C5C7F1"/>
                </a:highlight>
                <a:latin typeface="Arial" panose="020B0604020202020204" pitchFamily="34" charset="0"/>
              </a:rPr>
              <a:t>Opiekun danych/data steward</a:t>
            </a:r>
          </a:p>
          <a:p>
            <a:pPr>
              <a:spcBef>
                <a:spcPts val="1200"/>
              </a:spcBef>
            </a:pPr>
            <a:r>
              <a:rPr lang="pl-PL" sz="2400" dirty="0">
                <a:latin typeface="Arial" panose="020B0604020202020204" pitchFamily="34" charset="0"/>
              </a:rPr>
              <a:t>Specjalista ds. jakości danych, ocenia ich jakość, podejmuje środki zaradcze.</a:t>
            </a:r>
          </a:p>
          <a:p>
            <a:pPr>
              <a:spcBef>
                <a:spcPts val="1200"/>
              </a:spcBef>
            </a:pPr>
            <a:endParaRPr lang="pl-PL" sz="2400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pl-PL" sz="2400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400" dirty="0">
                <a:highlight>
                  <a:srgbClr val="C5C7F1"/>
                </a:highlight>
                <a:latin typeface="Arial" panose="020B0604020202020204" pitchFamily="34" charset="0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24116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58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7408" y="260648"/>
            <a:ext cx="10801200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Zadania związane z zarządzaniem danymi oraz zasoby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4DEB2B-CE0E-40E8-B230-01D0B3E7308A}"/>
              </a:ext>
            </a:extLst>
          </p:cNvPr>
          <p:cNvSpPr txBox="1"/>
          <p:nvPr/>
        </p:nvSpPr>
        <p:spPr>
          <a:xfrm>
            <a:off x="983432" y="1628800"/>
            <a:ext cx="88881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>
                <a:highlight>
                  <a:srgbClr val="C5C7F1"/>
                </a:highlight>
                <a:latin typeface="Arial" panose="020B0604020202020204" pitchFamily="34" charset="0"/>
              </a:rPr>
              <a:t>6.2 Jakie zasoby zostaną przeznaczone na cele zarządzania danymi i zagwarantowanie przestrzegania zasad FAIR?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dodatkowe zasoby </a:t>
            </a:r>
            <a:r>
              <a:rPr lang="pl-PL" dirty="0">
                <a:latin typeface="Arial" panose="020B0604020202020204" pitchFamily="34" charset="0"/>
              </a:rPr>
              <a:t>do zarządzania danymi (osoby, czas, sprzęt lub oprogramowanie)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koszty</a:t>
            </a:r>
            <a:r>
              <a:rPr lang="pl-PL" dirty="0">
                <a:latin typeface="Arial" panose="020B0604020202020204" pitchFamily="34" charset="0"/>
              </a:rPr>
              <a:t> związane będą z zapewnieniem standardów FAIR w projekcie</a:t>
            </a:r>
          </a:p>
          <a:p>
            <a:pPr>
              <a:spcBef>
                <a:spcPts val="1200"/>
              </a:spcBef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60273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0FD022-DEEC-CE3C-1C0F-C42756A84680}"/>
              </a:ext>
            </a:extLst>
          </p:cNvPr>
          <p:cNvSpPr txBox="1">
            <a:spLocks/>
          </p:cNvSpPr>
          <p:nvPr/>
        </p:nvSpPr>
        <p:spPr>
          <a:xfrm>
            <a:off x="767408" y="260648"/>
            <a:ext cx="10153128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Budżet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3B9A08-F02D-5E45-797F-A3E871E4EC05}"/>
              </a:ext>
            </a:extLst>
          </p:cNvPr>
          <p:cNvSpPr txBox="1"/>
          <p:nvPr/>
        </p:nvSpPr>
        <p:spPr>
          <a:xfrm>
            <a:off x="1055440" y="1347174"/>
            <a:ext cx="1087320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Na koszty pośrednie składają się: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koszty pośrednie Open Access w wysokości do 2% kosztów bezpośrednich, które mogą być przeznaczone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wyłącznie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 na koszty związane z udostępnieniem publikacji lub danych badawczych w otwartym dostępie;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pozostałe koszty pośrednie w wysokości do 20% kosztów bezpośrednich, które mogą być przeznaczone na koszty pośrednio związane z projektem,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 tym 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koszty udostępnienia publikacji lub danych badawczych w otwartym dostępie.</a:t>
            </a:r>
          </a:p>
          <a:p>
            <a:endParaRPr lang="pl-PL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Maksymalna = nie oznacza, że musi tyle wynosić. </a:t>
            </a:r>
          </a:p>
          <a:p>
            <a:endParaRPr lang="pl-PL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Na etapie realizacji projektu, podmiot realizujący </a:t>
            </a:r>
            <a:r>
              <a:rPr lang="pl-PL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jest </a:t>
            </a:r>
            <a:r>
              <a:rPr lang="pl-PL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zobowiązany</a:t>
            </a:r>
            <a:r>
              <a:rPr lang="pl-PL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pl-PL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uzgodnienia</a:t>
            </a:r>
            <a:r>
              <a:rPr lang="pl-PL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z kierownikiem projektu zagospodarowania co najmniej 25% wartości kosztów pośrednich</a:t>
            </a:r>
            <a:endParaRPr lang="pl-PL" b="1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Finansowanie po zakończeniu projektu (np. repozytorium) </a:t>
            </a:r>
          </a:p>
          <a:p>
            <a:pPr>
              <a:spcBef>
                <a:spcPts val="12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532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60E6E-9209-7CF3-D315-6ECAF2FD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Dane badawcze: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dyrektywa UE &amp; Ustawa 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44892-8F33-D6F8-02BB-9E9B0B02E0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1384" y="1484784"/>
            <a:ext cx="5390389" cy="44644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000" dirty="0">
                <a:latin typeface="+mn-lt"/>
              </a:rPr>
              <a:t>(…) </a:t>
            </a:r>
            <a:r>
              <a:rPr lang="pl-PL" sz="2000" b="1" dirty="0">
                <a:latin typeface="+mn-lt"/>
              </a:rPr>
              <a:t>dane badawcze udostępnia się do ponownego wykorzystywania w celach komercyjnych lub niekomercyjnych </a:t>
            </a:r>
            <a:r>
              <a:rPr lang="pl-PL" sz="2000" dirty="0">
                <a:latin typeface="+mn-lt"/>
              </a:rPr>
              <a:t>zgodnie z rozdziałami III i IV, </a:t>
            </a:r>
            <a:r>
              <a:rPr lang="pl-PL" sz="2000" b="1" dirty="0">
                <a:latin typeface="+mn-lt"/>
              </a:rPr>
              <a:t>w zakresie, w jakim dane te są finansowane ze środków publicznych i zostały już publicznie udostępnione przez naukowców, organizacje prowadzące badania naukowe lub organizacje finansujące badania naukowe za pośrednictwem repozytorium instytucjonalnego lub tematycznego</a:t>
            </a:r>
            <a:r>
              <a:rPr lang="pl-PL" sz="2000" dirty="0">
                <a:latin typeface="+mn-lt"/>
              </a:rPr>
              <a:t>. W tym kontekście uwzględnia się uzasadnione interesy handlowe, działania związane z transferem wiedzy oraz istniejące już prawa własności intelektualnej</a:t>
            </a:r>
          </a:p>
          <a:p>
            <a:pPr marL="0" indent="0" algn="just">
              <a:buNone/>
            </a:pPr>
            <a:endParaRPr lang="pl-PL" dirty="0">
              <a:latin typeface="+mn-lt"/>
            </a:endParaRPr>
          </a:p>
          <a:p>
            <a:pPr marL="0" indent="0" algn="just">
              <a:buNone/>
            </a:pPr>
            <a:r>
              <a:rPr lang="pl-PL" dirty="0">
                <a:latin typeface="+mn-lt"/>
              </a:rPr>
              <a:t>[DYREKTYWA PARLAMENTU EUROPEJSKIEGO I RADY (UE) 2019/1024 z dnia 20 czerwca 2019 r. w sprawie otwartych danych i ponownego wykorzystywania informacji sektora publicznego]</a:t>
            </a:r>
            <a:endParaRPr lang="pl-PL" b="1" dirty="0">
              <a:latin typeface="+mn-lt"/>
            </a:endParaRPr>
          </a:p>
          <a:p>
            <a:pPr marL="0" indent="0" algn="just">
              <a:buNone/>
            </a:pPr>
            <a:endParaRPr lang="pl-PL" b="1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744E4D-B667-1944-C171-75FAE166F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18176" y="1340768"/>
            <a:ext cx="5390389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latin typeface="+mn-lt"/>
              </a:rPr>
              <a:t>dane badawcze </a:t>
            </a:r>
            <a:r>
              <a:rPr lang="pl-PL" sz="1800" dirty="0">
                <a:latin typeface="+mn-lt"/>
              </a:rPr>
              <a:t>– </a:t>
            </a:r>
            <a:r>
              <a:rPr lang="pl-PL" sz="1800" b="1" dirty="0">
                <a:latin typeface="+mn-lt"/>
              </a:rPr>
              <a:t>informacje sektora publicznego utrwalone w postaci elektronicznej, inne niż publikacje naukowe, które zostały wytworzone lub zgromadzone w ramach działalności naukowej</a:t>
            </a:r>
            <a:r>
              <a:rPr lang="pl-PL" sz="1800" dirty="0">
                <a:latin typeface="+mn-lt"/>
              </a:rPr>
              <a:t> w rozumieniu art. 4 ustawy z dnia 20 lipca 2018 r. – Prawo o szkolnictwie wyższym i nauce (Dz. U. z 2021 r. poz. 478, 619 i 1630) i </a:t>
            </a:r>
            <a:r>
              <a:rPr lang="pl-PL" sz="1800" b="1" dirty="0">
                <a:latin typeface="+mn-lt"/>
              </a:rPr>
              <a:t>są wykorzystywane jako dowody w procesie badawczym lub służą do weryfikacji poprawności ustaleń i wyników badań.</a:t>
            </a:r>
          </a:p>
          <a:p>
            <a:pPr marL="0" indent="0" algn="just">
              <a:buNone/>
            </a:pPr>
            <a:r>
              <a:rPr lang="pl-PL" sz="1800" b="1" dirty="0">
                <a:latin typeface="+mn-lt"/>
              </a:rPr>
              <a:t> </a:t>
            </a:r>
            <a:br>
              <a:rPr lang="pl-PL" sz="1800" b="1" dirty="0">
                <a:latin typeface="+mn-lt"/>
              </a:rPr>
            </a:br>
            <a:endParaRPr lang="pl-PL" sz="1800" b="1" dirty="0">
              <a:latin typeface="+mn-lt"/>
            </a:endParaRPr>
          </a:p>
          <a:p>
            <a:pPr marL="0" indent="0" algn="just">
              <a:buNone/>
            </a:pPr>
            <a:r>
              <a:rPr lang="pl-PL" sz="1800" dirty="0">
                <a:latin typeface="+mn-lt"/>
              </a:rPr>
              <a:t>[USTAWA z dnia 11 sierpnia 2021 r. o otwartych danych i ponownym wykorzystywaniu informacji sektora publicznego] </a:t>
            </a: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14559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9DD2-7270-4D09-B47A-A2DB744D81F8}"/>
              </a:ext>
            </a:extLst>
          </p:cNvPr>
          <p:cNvSpPr txBox="1"/>
          <p:nvPr/>
        </p:nvSpPr>
        <p:spPr>
          <a:xfrm>
            <a:off x="2855640" y="249289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</a:rPr>
              <a:t>Ocena Planów Zarządzania Danymi w NCN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020504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61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919536" y="260648"/>
            <a:ext cx="841459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Kto ocenia DMP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a 3" descr="Dokument kontur">
            <a:extLst>
              <a:ext uri="{FF2B5EF4-FFF2-40B4-BE49-F238E27FC236}">
                <a16:creationId xmlns:a16="http://schemas.microsoft.com/office/drawing/2014/main" id="{9C7C2C5C-AB65-4B21-AF7C-031A9CC5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092" y="2360404"/>
            <a:ext cx="1371600" cy="1371600"/>
          </a:xfrm>
          <a:prstGeom prst="rect">
            <a:avLst/>
          </a:prstGeom>
        </p:spPr>
      </p:pic>
      <p:pic>
        <p:nvPicPr>
          <p:cNvPr id="6" name="Grafika 5" descr="Kobieta — pracownik biurowy kontur">
            <a:extLst>
              <a:ext uri="{FF2B5EF4-FFF2-40B4-BE49-F238E27FC236}">
                <a16:creationId xmlns:a16="http://schemas.microsoft.com/office/drawing/2014/main" id="{A27C0C1B-7F01-43BB-84A0-68FCF7FA9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9966" y="2204864"/>
            <a:ext cx="1371600" cy="1371600"/>
          </a:xfrm>
          <a:prstGeom prst="rect">
            <a:avLst/>
          </a:prstGeom>
        </p:spPr>
      </p:pic>
      <p:pic>
        <p:nvPicPr>
          <p:cNvPr id="9" name="Grafika 8" descr="Pracownik biurowy kontur">
            <a:extLst>
              <a:ext uri="{FF2B5EF4-FFF2-40B4-BE49-F238E27FC236}">
                <a16:creationId xmlns:a16="http://schemas.microsoft.com/office/drawing/2014/main" id="{4FC865A1-125A-42F9-A32A-60840F320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4519" y="2204864"/>
            <a:ext cx="1371600" cy="1371600"/>
          </a:xfrm>
          <a:prstGeom prst="rect">
            <a:avLst/>
          </a:prstGeom>
        </p:spPr>
      </p:pic>
      <p:pic>
        <p:nvPicPr>
          <p:cNvPr id="11" name="Grafika 10" descr="Wstecz kontur">
            <a:extLst>
              <a:ext uri="{FF2B5EF4-FFF2-40B4-BE49-F238E27FC236}">
                <a16:creationId xmlns:a16="http://schemas.microsoft.com/office/drawing/2014/main" id="{DFC203A5-E0ED-4D9B-82D0-04B4E7E8C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1122">
            <a:off x="1711954" y="1519063"/>
            <a:ext cx="1371600" cy="1371600"/>
          </a:xfrm>
          <a:prstGeom prst="rect">
            <a:avLst/>
          </a:prstGeom>
        </p:spPr>
      </p:pic>
      <p:pic>
        <p:nvPicPr>
          <p:cNvPr id="3" name="Grafika 2" descr="Zaznaczone pole wyboru kontur">
            <a:extLst>
              <a:ext uri="{FF2B5EF4-FFF2-40B4-BE49-F238E27FC236}">
                <a16:creationId xmlns:a16="http://schemas.microsoft.com/office/drawing/2014/main" id="{BA1C4EFB-3A3E-480C-A5F5-92034D597F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4385" y="2207568"/>
            <a:ext cx="1534084" cy="1534084"/>
          </a:xfrm>
          <a:prstGeom prst="rect">
            <a:avLst/>
          </a:prstGeom>
        </p:spPr>
      </p:pic>
      <p:pic>
        <p:nvPicPr>
          <p:cNvPr id="8" name="Grafika 7" descr="Pole wyboru z krzyżykiem kontur">
            <a:extLst>
              <a:ext uri="{FF2B5EF4-FFF2-40B4-BE49-F238E27FC236}">
                <a16:creationId xmlns:a16="http://schemas.microsoft.com/office/drawing/2014/main" id="{A9E96667-B03C-4C96-B1A1-AB54CA51FC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6508" y="2220929"/>
            <a:ext cx="1542621" cy="1542621"/>
          </a:xfrm>
          <a:prstGeom prst="rect">
            <a:avLst/>
          </a:prstGeom>
        </p:spPr>
      </p:pic>
      <p:pic>
        <p:nvPicPr>
          <p:cNvPr id="15" name="Grafika 14" descr="Wstecz kontur">
            <a:extLst>
              <a:ext uri="{FF2B5EF4-FFF2-40B4-BE49-F238E27FC236}">
                <a16:creationId xmlns:a16="http://schemas.microsoft.com/office/drawing/2014/main" id="{4D3B102A-52E0-47FD-A6D5-1480CB16E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1122">
            <a:off x="5091563" y="1299464"/>
            <a:ext cx="1371600" cy="1371600"/>
          </a:xfrm>
          <a:prstGeom prst="rect">
            <a:avLst/>
          </a:prstGeom>
        </p:spPr>
      </p:pic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FCBE98AA-65FD-42AB-8F1E-0B5F47D8F948}"/>
              </a:ext>
            </a:extLst>
          </p:cNvPr>
          <p:cNvSpPr/>
          <p:nvPr/>
        </p:nvSpPr>
        <p:spPr>
          <a:xfrm rot="5400000">
            <a:off x="3780967" y="3420694"/>
            <a:ext cx="741632" cy="1872639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Nawias klamrowy zamykający 16">
            <a:extLst>
              <a:ext uri="{FF2B5EF4-FFF2-40B4-BE49-F238E27FC236}">
                <a16:creationId xmlns:a16="http://schemas.microsoft.com/office/drawing/2014/main" id="{21CF33D0-2EC2-4664-B3FF-45E477B4F38C}"/>
              </a:ext>
            </a:extLst>
          </p:cNvPr>
          <p:cNvSpPr/>
          <p:nvPr/>
        </p:nvSpPr>
        <p:spPr>
          <a:xfrm rot="5400000">
            <a:off x="7093551" y="3431006"/>
            <a:ext cx="741632" cy="1872639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5CCF41A-9707-440A-99B6-257CCEAD16EB}"/>
              </a:ext>
            </a:extLst>
          </p:cNvPr>
          <p:cNvSpPr/>
          <p:nvPr/>
        </p:nvSpPr>
        <p:spPr>
          <a:xfrm>
            <a:off x="2639616" y="4941168"/>
            <a:ext cx="3024336" cy="6234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Ocena formalna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CCE0BE9-333E-4B3A-808C-751D828110B2}"/>
              </a:ext>
            </a:extLst>
          </p:cNvPr>
          <p:cNvSpPr/>
          <p:nvPr/>
        </p:nvSpPr>
        <p:spPr>
          <a:xfrm>
            <a:off x="6179406" y="4941168"/>
            <a:ext cx="3024336" cy="6234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Ocena merytoryczna</a:t>
            </a:r>
          </a:p>
        </p:txBody>
      </p:sp>
    </p:spTree>
    <p:extLst>
      <p:ext uri="{BB962C8B-B14F-4D97-AF65-F5344CB8AC3E}">
        <p14:creationId xmlns:p14="http://schemas.microsoft.com/office/powerpoint/2010/main" val="269692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62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1199456" y="427676"/>
            <a:ext cx="9350696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/>
              <a:t>Plan Zarządzania Danymi /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Rozliczanie DMP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a 3" descr="Dokument kontur">
            <a:extLst>
              <a:ext uri="{FF2B5EF4-FFF2-40B4-BE49-F238E27FC236}">
                <a16:creationId xmlns:a16="http://schemas.microsoft.com/office/drawing/2014/main" id="{9C7C2C5C-AB65-4B21-AF7C-031A9CC5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6175" y="5269262"/>
            <a:ext cx="914400" cy="914400"/>
          </a:xfrm>
          <a:prstGeom prst="rect">
            <a:avLst/>
          </a:prstGeom>
        </p:spPr>
      </p:pic>
      <p:pic>
        <p:nvPicPr>
          <p:cNvPr id="6" name="Grafika 5" descr="Kobieta — pracownik biurowy kontur">
            <a:extLst>
              <a:ext uri="{FF2B5EF4-FFF2-40B4-BE49-F238E27FC236}">
                <a16:creationId xmlns:a16="http://schemas.microsoft.com/office/drawing/2014/main" id="{A27C0C1B-7F01-43BB-84A0-68FCF7FA9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8429" y="5088739"/>
            <a:ext cx="914400" cy="914400"/>
          </a:xfrm>
          <a:prstGeom prst="rect">
            <a:avLst/>
          </a:prstGeom>
        </p:spPr>
      </p:pic>
      <p:pic>
        <p:nvPicPr>
          <p:cNvPr id="9" name="Grafika 8" descr="Pracownik biurowy kontur">
            <a:extLst>
              <a:ext uri="{FF2B5EF4-FFF2-40B4-BE49-F238E27FC236}">
                <a16:creationId xmlns:a16="http://schemas.microsoft.com/office/drawing/2014/main" id="{4FC865A1-125A-42F9-A32A-60840F320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4420" y="5097391"/>
            <a:ext cx="914400" cy="914400"/>
          </a:xfrm>
          <a:prstGeom prst="rect">
            <a:avLst/>
          </a:prstGeom>
        </p:spPr>
      </p:pic>
      <p:pic>
        <p:nvPicPr>
          <p:cNvPr id="11" name="Grafika 10" descr="Wstecz kontur">
            <a:extLst>
              <a:ext uri="{FF2B5EF4-FFF2-40B4-BE49-F238E27FC236}">
                <a16:creationId xmlns:a16="http://schemas.microsoft.com/office/drawing/2014/main" id="{DFC203A5-E0ED-4D9B-82D0-04B4E7E8C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78339" y="4947397"/>
            <a:ext cx="914400" cy="914400"/>
          </a:xfrm>
          <a:prstGeom prst="rect">
            <a:avLst/>
          </a:prstGeom>
        </p:spPr>
      </p:pic>
      <p:pic>
        <p:nvPicPr>
          <p:cNvPr id="13" name="Grafika 12" descr="Wstecz kontur">
            <a:extLst>
              <a:ext uri="{FF2B5EF4-FFF2-40B4-BE49-F238E27FC236}">
                <a16:creationId xmlns:a16="http://schemas.microsoft.com/office/drawing/2014/main" id="{7E0492EB-801D-43AE-AF11-B85CEFF280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7047" y="4975864"/>
            <a:ext cx="914400" cy="914400"/>
          </a:xfrm>
          <a:prstGeom prst="rect">
            <a:avLst/>
          </a:prstGeom>
        </p:spPr>
      </p:pic>
      <p:pic>
        <p:nvPicPr>
          <p:cNvPr id="16" name="Grafika 15" descr="Pole wyboru z krzyżykiem z wypełnieniem pełnym">
            <a:extLst>
              <a:ext uri="{FF2B5EF4-FFF2-40B4-BE49-F238E27FC236}">
                <a16:creationId xmlns:a16="http://schemas.microsoft.com/office/drawing/2014/main" id="{C323461E-AD87-43F3-A4B3-30D241BE4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9673" y="4867061"/>
            <a:ext cx="1092648" cy="10926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239CFA6-4FC6-4734-A5F1-6E3A92065965}"/>
              </a:ext>
            </a:extLst>
          </p:cNvPr>
          <p:cNvSpPr txBox="1"/>
          <p:nvPr/>
        </p:nvSpPr>
        <p:spPr>
          <a:xfrm>
            <a:off x="1053129" y="1588738"/>
            <a:ext cx="97930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DMP może zmieniać się w trakcie realizacji projektu (zalecane)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Nie ma obowiązku informowania NCN o zmianach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Raport roczny: raportujemy kwestie związane z udostępnianiem danych powiązanych z publikacjami  (jeżeli dotyczy)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Raport końcowy – należy opisać stan faktyczny na koniec realizacji projektu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Raport końcowy – należy podać zestawy udostępnionych danych + metadane - nawet gdy dane nie zostały (jeszcze) udostępnione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Podlega ocenie Zespołów Ekspertów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Gdy brak kompletnego planu, błędy – wezwania / sankcje</a:t>
            </a:r>
          </a:p>
        </p:txBody>
      </p:sp>
      <p:pic>
        <p:nvPicPr>
          <p:cNvPr id="5" name="Grafika 4" descr="Znaczek — znacznik wyboru 1 kontur">
            <a:extLst>
              <a:ext uri="{FF2B5EF4-FFF2-40B4-BE49-F238E27FC236}">
                <a16:creationId xmlns:a16="http://schemas.microsoft.com/office/drawing/2014/main" id="{7F7AA618-39FE-4EEB-81B1-BB14828102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114" y="5030826"/>
            <a:ext cx="804476" cy="8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3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63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4DEB2B-CE0E-40E8-B230-01D0B3E7308A}"/>
              </a:ext>
            </a:extLst>
          </p:cNvPr>
          <p:cNvSpPr txBox="1"/>
          <p:nvPr/>
        </p:nvSpPr>
        <p:spPr>
          <a:xfrm>
            <a:off x="3143672" y="2012279"/>
            <a:ext cx="7488832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endParaRPr lang="pl-PL" sz="3200" b="1" dirty="0"/>
          </a:p>
          <a:p>
            <a:pPr algn="ctr">
              <a:spcBef>
                <a:spcPts val="1200"/>
              </a:spcBef>
            </a:pPr>
            <a:endParaRPr lang="pl-PL" sz="3200" b="1" dirty="0"/>
          </a:p>
          <a:p>
            <a:pPr algn="ctr">
              <a:spcBef>
                <a:spcPts val="1200"/>
              </a:spcBef>
            </a:pPr>
            <a:r>
              <a:rPr lang="pl-PL" sz="3200" b="1" dirty="0"/>
              <a:t>Kontakt:</a:t>
            </a:r>
          </a:p>
          <a:p>
            <a:pPr algn="ctr">
              <a:spcBef>
                <a:spcPts val="1200"/>
              </a:spcBef>
            </a:pPr>
            <a:r>
              <a:rPr lang="pl-PL" sz="3200" dirty="0"/>
              <a:t>Natalia Galica</a:t>
            </a:r>
          </a:p>
          <a:p>
            <a:pPr algn="ctr">
              <a:spcBef>
                <a:spcPts val="1200"/>
              </a:spcBef>
            </a:pPr>
            <a:r>
              <a:rPr lang="pl-PL" sz="3200" dirty="0"/>
              <a:t>natalia.galica@ncn.gov.pl</a:t>
            </a:r>
          </a:p>
          <a:p>
            <a:pPr marL="342900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3200" b="1" dirty="0"/>
          </a:p>
          <a:p>
            <a:pPr algn="ctr">
              <a:spcBef>
                <a:spcPts val="1200"/>
              </a:spcBef>
            </a:pPr>
            <a:endParaRPr lang="pl-PL" sz="3200" b="1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A4B4C-76B6-2A85-49DA-4E4A5063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999892"/>
            <a:ext cx="1082785" cy="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7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479631" y="195393"/>
            <a:ext cx="11305256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rgbClr val="C00000"/>
                </a:solidFill>
              </a:rPr>
              <a:t>Motywacja: 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dlaczego ważne jest zapewnienie otwartego dostępu do danych badawczych?</a:t>
            </a:r>
          </a:p>
          <a:p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B9FAAB-8523-4C70-8ED4-6F1D89CF18DA}"/>
              </a:ext>
            </a:extLst>
          </p:cNvPr>
          <p:cNvSpPr txBox="1"/>
          <p:nvPr/>
        </p:nvSpPr>
        <p:spPr>
          <a:xfrm>
            <a:off x="695400" y="1186377"/>
            <a:ext cx="1080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pl-PL" sz="1600" b="1" dirty="0"/>
              <a:t>Kwestie naukowe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cytowalność danych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widzialność krajowa/międzynarodowa w oparciu o dane poprzez repozytoria danych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współpraca krajowa/międzynarodowa w oparciu o dane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możliwość (ponownego) wykorzystania danych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unikanie wcześniej popełnionych błędów badawczych (pokazywanie błędów a nie tylko sukcesów)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transparentność procesu badawczego prowadząca do zwiększenia rzetelności naukowej, wiarygodność i zaufania wobec nauki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replikowalność</a:t>
            </a:r>
            <a:r>
              <a:rPr lang="pl-PL" sz="1600" dirty="0"/>
              <a:t> badań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odpowiedzialność nauki wobec społeczeństwa </a:t>
            </a:r>
          </a:p>
          <a:p>
            <a:pPr marL="0" indent="0">
              <a:buFont typeface="Arial" charset="0"/>
              <a:buNone/>
            </a:pPr>
            <a:endParaRPr lang="pl-PL" sz="1600" b="1" dirty="0"/>
          </a:p>
          <a:p>
            <a:pPr marL="0" indent="0">
              <a:buFont typeface="Arial" charset="0"/>
              <a:buNone/>
            </a:pPr>
            <a:r>
              <a:rPr lang="pl-PL" sz="1600" b="1" dirty="0"/>
              <a:t>Kwestie instytucjonalne i polityki narodowe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efektywność wydatkowanie środków publicznych na badania (unikanie finansowania tych samych badań i tych samych błędów badawczych; efektywne wykorzystanie już istniejących danych)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premiowanie publikowania danych  w otwartym dostępie (p</a:t>
            </a:r>
            <a:r>
              <a:rPr lang="en-GB" sz="1600" dirty="0" err="1"/>
              <a:t>olityka</a:t>
            </a:r>
            <a:r>
              <a:rPr lang="en-GB" sz="1600" dirty="0"/>
              <a:t> </a:t>
            </a:r>
            <a:r>
              <a:rPr lang="en-GB" sz="1600" dirty="0" err="1"/>
              <a:t>instytucjonalna</a:t>
            </a:r>
            <a:r>
              <a:rPr lang="pl-PL" sz="1600" dirty="0"/>
              <a:t>, krajowa i 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wymagania agencji finansujących badania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publikowanie wyników badań w czasopismach naukowych z obowiązkiem prezentowania danych (polityka wydawnictw)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ewaluacja naukowa/ocena naukowa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wspieranie innowacyjności rynkowej i rozwoju społecznego</a:t>
            </a: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9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8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5951984" y="2276872"/>
            <a:ext cx="5641362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</a:rPr>
              <a:t>Dane badawcze </a:t>
            </a:r>
          </a:p>
          <a:p>
            <a:r>
              <a:rPr lang="pl-PL" b="1" dirty="0">
                <a:solidFill>
                  <a:schemeClr val="tx1"/>
                </a:solidFill>
              </a:rPr>
              <a:t>w Polityce NCN dot. otwartego dostępu do publikacji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9871596" y="5545939"/>
            <a:ext cx="464229" cy="34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094">
              <a:lnSpc>
                <a:spcPts val="1293"/>
              </a:lnSpc>
            </a:pPr>
            <a:fld id="{81D60167-4931-47E6-BA6A-407CBD079E47}" type="slidenum">
              <a:rPr b="1" dirty="0">
                <a:solidFill>
                  <a:srgbClr val="FFFFFF"/>
                </a:solidFill>
              </a:rPr>
              <a:pPr marL="109094">
                <a:lnSpc>
                  <a:spcPts val="1293"/>
                </a:lnSpc>
              </a:pPr>
              <a:t>9</a:t>
            </a:fld>
            <a:r>
              <a:rPr b="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8005060-8FAE-4B5A-AC8D-C1AE018DB4B3}"/>
              </a:ext>
            </a:extLst>
          </p:cNvPr>
          <p:cNvSpPr txBox="1">
            <a:spLocks/>
          </p:cNvSpPr>
          <p:nvPr/>
        </p:nvSpPr>
        <p:spPr>
          <a:xfrm>
            <a:off x="765058" y="266816"/>
            <a:ext cx="11449272" cy="70708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B133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B13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Polityka NCN dot. otwartego dostępu do publikacji 2020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095633C-4750-42C5-985C-3C47639E8CFC}"/>
              </a:ext>
            </a:extLst>
          </p:cNvPr>
          <p:cNvSpPr/>
          <p:nvPr/>
        </p:nvSpPr>
        <p:spPr>
          <a:xfrm>
            <a:off x="6564318" y="1041236"/>
            <a:ext cx="4860274" cy="12356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OTWARTE DANE/ ang. Open Research Data/ORD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EEBD520-CCDC-40FA-9CBE-BB0AB9658AD8}"/>
              </a:ext>
            </a:extLst>
          </p:cNvPr>
          <p:cNvSpPr/>
          <p:nvPr/>
        </p:nvSpPr>
        <p:spPr>
          <a:xfrm>
            <a:off x="875683" y="1041236"/>
            <a:ext cx="4742306" cy="1307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OTWARTE PUBLIKACJE/ang. Open Access/OA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2410655-7717-42C0-9F1E-D7187D6D723D}"/>
              </a:ext>
            </a:extLst>
          </p:cNvPr>
          <p:cNvSpPr/>
          <p:nvPr/>
        </p:nvSpPr>
        <p:spPr>
          <a:xfrm>
            <a:off x="6563590" y="2492896"/>
            <a:ext cx="4752528" cy="382748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D95E4652-BB98-4B77-8234-5B01634DF182}"/>
              </a:ext>
            </a:extLst>
          </p:cNvPr>
          <p:cNvSpPr/>
          <p:nvPr/>
        </p:nvSpPr>
        <p:spPr>
          <a:xfrm>
            <a:off x="875884" y="2575966"/>
            <a:ext cx="4752528" cy="3589338"/>
          </a:xfrm>
          <a:prstGeom prst="roundRect">
            <a:avLst>
              <a:gd name="adj" fmla="val 15814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D943883-7782-4105-90C9-41AF5B6361C2}"/>
              </a:ext>
            </a:extLst>
          </p:cNvPr>
          <p:cNvSpPr txBox="1"/>
          <p:nvPr/>
        </p:nvSpPr>
        <p:spPr>
          <a:xfrm>
            <a:off x="6870218" y="2565508"/>
            <a:ext cx="4554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2019: Plan Zarządzania Danymi obowiązkowym elementem każdego projektu badawczego (zgodnie z wytycznymi Science Europe)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2020: Polityka NCN dot. otwartego dostępu do publikacji naukowych na podstawie Zarządzenia nr 38 i 40 Dyrektora NCN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2021: dane powiązane z publikacjami są obligatoryjnie udostępniane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3E1BB20-744C-4EEA-900F-DCD99197CBC8}"/>
              </a:ext>
            </a:extLst>
          </p:cNvPr>
          <p:cNvSpPr txBox="1"/>
          <p:nvPr/>
        </p:nvSpPr>
        <p:spPr>
          <a:xfrm>
            <a:off x="1127448" y="276977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/>
              <a:t>2018: NCN sygnatariuszem Planu S </a:t>
            </a:r>
            <a:br>
              <a:rPr lang="pl-PL" dirty="0"/>
            </a:br>
            <a:r>
              <a:rPr lang="pl-PL" dirty="0"/>
              <a:t>i członkiem-założycielem Koalicji S (ang. cOAlition S)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/>
              <a:t>2020: Polityka NCN dot. otwartego dostępu do publikacji naukowych na podstawie Zarządzenia nr 38 i 40 Dyrektora NCN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/>
              <a:t>2021: OA obowiązuje dla wszystkich umów od 1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339086716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_prezentacj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4050A5442AAE4987EE73CB8405369C" ma:contentTypeVersion="9" ma:contentTypeDescription="Utwórz nowy dokument." ma:contentTypeScope="" ma:versionID="c9224653a5ce80283d576b5476a48bee">
  <xsd:schema xmlns:xsd="http://www.w3.org/2001/XMLSchema" xmlns:xs="http://www.w3.org/2001/XMLSchema" xmlns:p="http://schemas.microsoft.com/office/2006/metadata/properties" xmlns:ns2="d563478c-c2b3-4a6e-8116-c4b9ae40ff72" xmlns:ns3="b9bd039e-5977-4474-86ed-b8f446fc750a" targetNamespace="http://schemas.microsoft.com/office/2006/metadata/properties" ma:root="true" ma:fieldsID="c3409284421d3a0b11a54939560ba44b" ns2:_="" ns3:_="">
    <xsd:import namespace="d563478c-c2b3-4a6e-8116-c4b9ae40ff72"/>
    <xsd:import namespace="b9bd039e-5977-4474-86ed-b8f446fc7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3478c-c2b3-4a6e-8116-c4b9ae40f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Tagi obrazów" ma:readOnly="false" ma:fieldId="{5cf76f15-5ced-4ddc-b409-7134ff3c332f}" ma:taxonomyMulti="true" ma:sspId="be5d0129-78ea-4ba1-a92c-20b411bf3b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d039e-5977-4474-86ed-b8f446fc750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76d6bfc-6d7c-4fb4-9d2b-7bd7fd72913d}" ma:internalName="TaxCatchAll" ma:showField="CatchAllData" ma:web="b9bd039e-5977-4474-86ed-b8f446fc7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3478c-c2b3-4a6e-8116-c4b9ae40ff72">
      <Terms xmlns="http://schemas.microsoft.com/office/infopath/2007/PartnerControls"/>
    </lcf76f155ced4ddcb4097134ff3c332f>
    <TaxCatchAll xmlns="b9bd039e-5977-4474-86ed-b8f446fc750a" xsi:nil="true"/>
  </documentManagement>
</p:properties>
</file>

<file path=customXml/itemProps1.xml><?xml version="1.0" encoding="utf-8"?>
<ds:datastoreItem xmlns:ds="http://schemas.openxmlformats.org/officeDocument/2006/customXml" ds:itemID="{AA0E6A2E-7D07-431A-A283-28FAC841F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B397CE-1E54-4AE7-886C-BDA7763BF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63478c-c2b3-4a6e-8116-c4b9ae40ff72"/>
    <ds:schemaRef ds:uri="b9bd039e-5977-4474-86ed-b8f446fc7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BBE77B-B2E3-4447-B29B-9A23EDCFF22A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9bd039e-5977-4474-86ed-b8f446fc750a"/>
    <ds:schemaRef ds:uri="d563478c-c2b3-4a6e-8116-c4b9ae40ff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24960</TotalTime>
  <Words>4123</Words>
  <Application>Microsoft Office PowerPoint</Application>
  <PresentationFormat>Widescreen</PresentationFormat>
  <Paragraphs>480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Arial Unicode MS</vt:lpstr>
      <vt:lpstr>Calibri</vt:lpstr>
      <vt:lpstr>Symbol</vt:lpstr>
      <vt:lpstr>Wingdings</vt:lpstr>
      <vt:lpstr>szablon_prezentacji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Dane badawcze: dyrektywa UE &amp; Ustawa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 Declaration of Data Citation Principles  (FORCE11, 2014) </vt:lpstr>
      <vt:lpstr>TOP Guidelines:Transparency and Openness Promotion Guidelines (Centre for Open Science, 2015)</vt:lpstr>
      <vt:lpstr>PowerPoint Presentation</vt:lpstr>
      <vt:lpstr>PowerPoint Presentation</vt:lpstr>
      <vt:lpstr>Zasady otwierania danych badawczych </vt:lpstr>
      <vt:lpstr>Zestaw danych ang. dataset</vt:lpstr>
      <vt:lpstr>Dokumentacja i jakość danych</vt:lpstr>
      <vt:lpstr>Metadane/ ang. metadata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Formaty (przykłady)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Gdzie udostępniać dane</vt:lpstr>
      <vt:lpstr>Kryteria wyboru repozytorium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Gilewski</dc:creator>
  <cp:lastModifiedBy>Natalia Galica</cp:lastModifiedBy>
  <cp:revision>1045</cp:revision>
  <cp:lastPrinted>2022-12-08T22:32:33Z</cp:lastPrinted>
  <dcterms:created xsi:type="dcterms:W3CDTF">2012-11-09T12:45:04Z</dcterms:created>
  <dcterms:modified xsi:type="dcterms:W3CDTF">2023-03-03T06:37:27Z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0x010100384050A5442AAE4987EE73CB8405369C</vt:lpwstr>
  </property>
</Properties>
</file>